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32"/>
  </p:notesMasterIdLst>
  <p:handoutMasterIdLst>
    <p:handoutMasterId r:id="rId33"/>
  </p:handoutMasterIdLst>
  <p:sldIdLst>
    <p:sldId id="292" r:id="rId5"/>
    <p:sldId id="298" r:id="rId6"/>
    <p:sldId id="320" r:id="rId7"/>
    <p:sldId id="297" r:id="rId8"/>
    <p:sldId id="291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293" r:id="rId31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CFC"/>
    <a:srgbClr val="FFFFFF"/>
    <a:srgbClr val="F5F5F5"/>
    <a:srgbClr val="FBFBFB"/>
    <a:srgbClr val="2E3D92"/>
    <a:srgbClr val="E79130"/>
    <a:srgbClr val="BE551A"/>
    <a:srgbClr val="F3703A"/>
    <a:srgbClr val="BEE2EE"/>
    <a:srgbClr val="59B3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4639" autoAdjust="0"/>
  </p:normalViewPr>
  <p:slideViewPr>
    <p:cSldViewPr snapToGrid="0">
      <p:cViewPr>
        <p:scale>
          <a:sx n="110" d="100"/>
          <a:sy n="110" d="100"/>
        </p:scale>
        <p:origin x="608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26/10/2025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26/10/2025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‹#›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26/10/2025</a:t>
            </a:fld>
            <a:endParaRPr lang="it-IT" noProof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‹#›</a:t>
            </a:fld>
            <a:endParaRPr lang="it-IT" noProof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2418423A-F070-9E46-5DF3-5FFC12C9860E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:a16="http://schemas.microsoft.com/office/drawing/2014/main" id="{2106DEA2-E3F0-AEEA-6323-A7D380213756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0E7E95A1-538C-37CE-0423-105154F9F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26/10/2025</a:t>
            </a:fld>
            <a:endParaRPr lang="it-IT" noProof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‹#›</a:t>
            </a:fld>
            <a:endParaRPr lang="it-IT" noProof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26/10/2025</a:t>
            </a:fld>
            <a:endParaRPr lang="it-IT" noProof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‹#›</a:t>
            </a:fld>
            <a:endParaRPr lang="it-IT" noProof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A909E4F4-6E58-4C99-8FCB-E2B2E6880C4E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AB5AAC35-FC9A-7D6C-E995-70B1B8321543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B8947C3A-81D2-A03E-7BF6-49FB46C37F0C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652D582F-91B7-6EB1-B40E-4A6EAD996F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5671555F-2DFC-47F0-DBB7-C9D4CFB987A9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7" name="Parallelogramma 14">
              <a:extLst>
                <a:ext uri="{FF2B5EF4-FFF2-40B4-BE49-F238E27FC236}">
                  <a16:creationId xmlns:a16="http://schemas.microsoft.com/office/drawing/2014/main" id="{4AC9BAFC-B67E-FCCC-1BBB-B1DE5721C73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90FB7B71-E71A-A43D-D029-E705FD4958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26/10/2025</a:t>
            </a:fld>
            <a:endParaRPr lang="it-IT" noProof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‹#›</a:t>
            </a:fld>
            <a:endParaRPr lang="it-IT" noProof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9BC07667-3D77-6EF7-246F-F0E7E9E76BF6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6" name="Parallelogramma 14">
              <a:extLst>
                <a:ext uri="{FF2B5EF4-FFF2-40B4-BE49-F238E27FC236}">
                  <a16:creationId xmlns:a16="http://schemas.microsoft.com/office/drawing/2014/main" id="{2B17930C-3847-9F26-27A2-EE4E4A962265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/>
            </a:p>
          </p:txBody>
        </p:sp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0C724DCC-6C89-226F-7AD0-1226D3E15E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26/10/2025</a:t>
            </a:fld>
            <a:endParaRPr lang="it-IT" noProof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‹#›</a:t>
            </a:fld>
            <a:endParaRPr lang="it-IT" noProof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7EEC3F92-4A54-DA7A-6F17-53A8870AF276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4EF7AB09-11A1-55CE-B0F1-2BC1CD44CC8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77A4CEA7-018A-963E-FBCC-C6BED07C874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915ACA79-3695-D739-C1D9-69A5F22B6E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FF709F57-FEE0-F7FD-3E3C-251BED19B58E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:a16="http://schemas.microsoft.com/office/drawing/2014/main" id="{EBDD05CD-2E8E-1DD1-6F96-82E2EC0B2BCC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CD655102-F5D6-949F-E581-D3EC685F6E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26/10/2025</a:t>
            </a:fld>
            <a:endParaRPr lang="it-IT" noProof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‹#›</a:t>
            </a:fld>
            <a:endParaRPr lang="it-IT" noProof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6936F244-16B1-DA2A-F8DF-60F1BC1D65D0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7A7A9724-8902-6773-83E8-B1DFC2E443E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82D584EA-4D4C-4BA5-C802-26C086B1459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496DF1F4-DD0D-99DD-56BB-201DCBBB59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2B019930-B47E-D329-19C9-7490B828CAD3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4" name="Parallelogramma 14">
              <a:extLst>
                <a:ext uri="{FF2B5EF4-FFF2-40B4-BE49-F238E27FC236}">
                  <a16:creationId xmlns:a16="http://schemas.microsoft.com/office/drawing/2014/main" id="{7ECB0B23-A808-1046-6965-3506D9AD56C2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/>
            </a:p>
          </p:txBody>
        </p:sp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A8D4ED4B-6849-A910-856D-3C32E1F58F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26/10/2025</a:t>
            </a:fld>
            <a:endParaRPr lang="it-IT" noProof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‹#›</a:t>
            </a:fld>
            <a:endParaRPr lang="it-IT" noProof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26/10/2025</a:t>
            </a:fld>
            <a:endParaRPr lang="it-IT" noProof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‹#›</a:t>
            </a:fld>
            <a:endParaRPr lang="it-IT" noProof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26/10/2025</a:t>
            </a:fld>
            <a:endParaRPr lang="it-IT" noProof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‹#›</a:t>
            </a:fld>
            <a:endParaRPr lang="it-IT" noProof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26/10/2025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‹#›</a:t>
            </a:fld>
            <a:endParaRPr lang="it-IT" noProof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26/10/2025</a:t>
            </a:fld>
            <a:endParaRPr lang="it-IT" noProof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‹#›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61187" y="0"/>
            <a:ext cx="15392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26/10/2025</a:t>
            </a:fld>
            <a:endParaRPr lang="it-IT" noProof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‹#›</a:t>
            </a:fld>
            <a:endParaRPr lang="it-IT" noProof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013D6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76840" y="0"/>
            <a:ext cx="153926" cy="6858000"/>
          </a:xfrm>
          <a:prstGeom prst="rect">
            <a:avLst/>
          </a:prstGeom>
          <a:solidFill>
            <a:srgbClr val="2E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B49A922-E9AC-864A-C0FD-86D75E2B13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7" y="3841"/>
            <a:ext cx="4881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26/10/2025</a:t>
            </a:fld>
            <a:endParaRPr lang="it-IT" noProof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‹#›</a:t>
            </a:fld>
            <a:endParaRPr lang="it-IT" noProof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26/10/2025</a:t>
            </a:fld>
            <a:endParaRPr lang="it-IT" noProof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‹#›</a:t>
            </a:fld>
            <a:endParaRPr lang="it-IT" noProof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3192690B-F0F1-05EE-C428-3AAA2F362F65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683888F4-0FA7-5D55-0AE0-C664E73F9EA7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ED9A453-B0F3-88AD-3B39-D56D635EFD98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98033E15-A12A-6594-130E-80F0CD01F2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1CCF69A2-C197-BA82-4951-CA51653F0E51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5" name="Parallelogramma 14">
              <a:extLst>
                <a:ext uri="{FF2B5EF4-FFF2-40B4-BE49-F238E27FC236}">
                  <a16:creationId xmlns:a16="http://schemas.microsoft.com/office/drawing/2014/main" id="{C7AFB1F7-9EFC-07A2-E97E-943708F49EC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/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7D327C5E-9E84-FB89-BB3C-07998D2797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26/10/2025</a:t>
            </a:fld>
            <a:endParaRPr lang="it-IT" noProof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‹#›</a:t>
            </a:fld>
            <a:endParaRPr lang="it-IT" noProof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D9EA996D-4047-F110-2CA6-C8971FCA83F7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45484F79-E4D3-53F6-36D8-4C5C0DEE1B9E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7AF5567F-566E-277B-3C1B-A7EC75968769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CEB6C800-DA9E-A4C9-4124-EA6328801F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26/10/2025</a:t>
            </a:fld>
            <a:endParaRPr lang="it-IT" noProof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‹#›</a:t>
            </a:fld>
            <a:endParaRPr lang="it-IT" noProof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E34F9DA6-2E1F-35EE-F5BC-AE7D33A64354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09D3B8B2-D71C-EF3D-506A-2A57F7BD29A1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8A5D1CF0-1D2B-A1C0-45F2-0A6FF78050E6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9BE25E09-1F98-F881-F19B-829F52969B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26/10/2025</a:t>
            </a:fld>
            <a:endParaRPr lang="it-IT" noProof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‹#›</a:t>
            </a:fld>
            <a:endParaRPr lang="it-IT" noProof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95A08AA0-3B13-6134-3D6B-3A364C13954C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6F77EB52-892A-0092-6498-F8B104F1C7A9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D2A55855-B5DC-CAD4-E6F6-BC1ABAE5E3A5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B521CE2C-F458-53E6-15A4-3DDF32EA67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26/10/2025</a:t>
            </a:fld>
            <a:endParaRPr lang="it-IT" noProof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‹#›</a:t>
            </a:fld>
            <a:endParaRPr lang="it-IT" noProof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7C265325-6F9C-85D0-B0E3-B67B79A71EFB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0F8495D8-D76B-C6E5-2386-59639E58D398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EE2559C6-9DA2-3A38-C40B-D414A5CFA47E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4AD1E231-96D8-8062-91A5-4288B1B3A5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26/10/2025</a:t>
            </a:fld>
            <a:endParaRPr lang="it-IT" noProof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‹#›</a:t>
            </a:fld>
            <a:endParaRPr lang="it-IT" noProof="0"/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C3BF1989-943E-5095-52C1-5D54A4F57E6A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3DB00B3A-C73C-FEF7-D0EA-50032E3A0EDB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1B142B75-6E1A-3326-7672-BF16E2BEC6CD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1CDA020C-77E6-4573-D69A-C399851DF6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o 19">
            <a:extLst>
              <a:ext uri="{FF2B5EF4-FFF2-40B4-BE49-F238E27FC236}">
                <a16:creationId xmlns:a16="http://schemas.microsoft.com/office/drawing/2014/main" id="{19B7BF6A-3EF9-279C-05CD-62BA2EE27242}"/>
              </a:ext>
            </a:extLst>
          </p:cNvPr>
          <p:cNvGrpSpPr/>
          <p:nvPr userDrawn="1"/>
        </p:nvGrpSpPr>
        <p:grpSpPr>
          <a:xfrm>
            <a:off x="0" y="6133244"/>
            <a:ext cx="12192000" cy="714133"/>
            <a:chOff x="0" y="6133244"/>
            <a:chExt cx="12192000" cy="714133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DFAB8DF2-5E8E-AAC9-5CFB-04F9609C1AF6}"/>
                </a:ext>
              </a:extLst>
            </p:cNvPr>
            <p:cNvSpPr/>
            <p:nvPr userDrawn="1"/>
          </p:nvSpPr>
          <p:spPr>
            <a:xfrm rot="16200000">
              <a:off x="6073140" y="60104"/>
              <a:ext cx="45719" cy="12192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D1867750-EA89-EFEA-40CB-4FA8E18FEF5A}"/>
                </a:ext>
              </a:extLst>
            </p:cNvPr>
            <p:cNvSpPr/>
            <p:nvPr userDrawn="1"/>
          </p:nvSpPr>
          <p:spPr>
            <a:xfrm rot="16200000">
              <a:off x="6044046" y="130762"/>
              <a:ext cx="103910" cy="12191999"/>
            </a:xfrm>
            <a:prstGeom prst="rect">
              <a:avLst/>
            </a:prstGeom>
            <a:solidFill>
              <a:srgbClr val="2E3D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/>
            </a:p>
          </p:txBody>
        </p:sp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5C1440DD-F731-6E48-65CC-2D288A20D2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78417"/>
              <a:ext cx="12192000" cy="568960"/>
            </a:xfrm>
            <a:prstGeom prst="rect">
              <a:avLst/>
            </a:prstGeom>
          </p:spPr>
        </p:pic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6C7DC939-7217-A60C-AAE6-CFC9326765EE}"/>
              </a:ext>
            </a:extLst>
          </p:cNvPr>
          <p:cNvGrpSpPr/>
          <p:nvPr userDrawn="1"/>
        </p:nvGrpSpPr>
        <p:grpSpPr>
          <a:xfrm>
            <a:off x="8166735" y="10623"/>
            <a:ext cx="2857500" cy="6119550"/>
            <a:chOff x="4425159" y="10623"/>
            <a:chExt cx="2857500" cy="6119550"/>
          </a:xfrm>
        </p:grpSpPr>
        <p:sp>
          <p:nvSpPr>
            <p:cNvPr id="6" name="Parallelogramma 14">
              <a:extLst>
                <a:ext uri="{FF2B5EF4-FFF2-40B4-BE49-F238E27FC236}">
                  <a16:creationId xmlns:a16="http://schemas.microsoft.com/office/drawing/2014/main" id="{AF082EE3-41AA-4817-A1CC-C33DDB8F675F}"/>
                </a:ext>
              </a:extLst>
            </p:cNvPr>
            <p:cNvSpPr/>
            <p:nvPr userDrawn="1"/>
          </p:nvSpPr>
          <p:spPr>
            <a:xfrm>
              <a:off x="4425159" y="10623"/>
              <a:ext cx="2857500" cy="6119550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/>
            </a:p>
          </p:txBody>
        </p:sp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DCCC9D6E-2F2B-2AA8-15B1-DBEAB565E1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25164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26/10/2025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 rtl="0"/>
              <a:t>‹#›</a:t>
            </a:fld>
            <a:endParaRPr lang="it-IT" noProof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E5BF0961-A70C-D79A-DF8E-DE4FF7A0A45D}"/>
              </a:ext>
            </a:extLst>
          </p:cNvPr>
          <p:cNvGrpSpPr/>
          <p:nvPr userDrawn="1"/>
        </p:nvGrpSpPr>
        <p:grpSpPr>
          <a:xfrm>
            <a:off x="8166735" y="10622"/>
            <a:ext cx="2857500" cy="6847377"/>
            <a:chOff x="8166735" y="10622"/>
            <a:chExt cx="2857500" cy="6847377"/>
          </a:xfrm>
        </p:grpSpPr>
        <p:sp>
          <p:nvSpPr>
            <p:cNvPr id="9" name="Parallelogramma 14">
              <a:extLst>
                <a:ext uri="{FF2B5EF4-FFF2-40B4-BE49-F238E27FC236}">
                  <a16:creationId xmlns:a16="http://schemas.microsoft.com/office/drawing/2014/main" id="{F0532277-D603-17CA-7706-8AFB3C60BD4D}"/>
                </a:ext>
              </a:extLst>
            </p:cNvPr>
            <p:cNvSpPr/>
            <p:nvPr userDrawn="1"/>
          </p:nvSpPr>
          <p:spPr>
            <a:xfrm>
              <a:off x="8166735" y="10622"/>
              <a:ext cx="2857500" cy="6847377"/>
            </a:xfrm>
            <a:prstGeom prst="parallelogram">
              <a:avLst>
                <a:gd name="adj" fmla="val 0"/>
              </a:avLst>
            </a:prstGeom>
            <a:solidFill>
              <a:srgbClr val="FBFC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it-IT" noProof="0"/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D65EBDA1-EBE9-0CCF-A58A-C842DB8BEE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6740" y="580196"/>
              <a:ext cx="2831281" cy="49296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link.springer.com/article/10.1007/s11695-022-05950-z?utm_source=chatgpt.com#auth-Gianluca-Bonitta-Aff1" TargetMode="External"/><Relationship Id="rId13" Type="http://schemas.openxmlformats.org/officeDocument/2006/relationships/hyperlink" Target="https://link.springer.com/journal/11695/aims-and-scope" TargetMode="External"/><Relationship Id="rId3" Type="http://schemas.openxmlformats.org/officeDocument/2006/relationships/hyperlink" Target="https://link.springer.com/article/10.1007/s11695-022-05950-z?utm_source=chatgpt.com#auth-Michel-Gagner-Aff2" TargetMode="External"/><Relationship Id="rId7" Type="http://schemas.openxmlformats.org/officeDocument/2006/relationships/hyperlink" Target="https://link.springer.com/article/10.1007/s11695-022-05950-z?utm_source=chatgpt.com#auth-Valerio-Panizzo-Aff1" TargetMode="External"/><Relationship Id="rId12" Type="http://schemas.openxmlformats.org/officeDocument/2006/relationships/hyperlink" Target="https://link.springer.com/journal/11695" TargetMode="External"/><Relationship Id="rId2" Type="http://schemas.openxmlformats.org/officeDocument/2006/relationships/hyperlink" Target="https://link.springer.com/article/10.1007/s11695-022-05950-z?utm_source=chatgpt.com#auth-Alberto-Aiolfi-Aff1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link.springer.com/article/10.1007/s11695-022-05950-z?utm_source=chatgpt.com#auth-Francesca-Lombardo-Aff1" TargetMode="External"/><Relationship Id="rId11" Type="http://schemas.openxmlformats.org/officeDocument/2006/relationships/hyperlink" Target="https://link.springer.com/article/10.1007/s11695-022-05950-z?utm_source=chatgpt.com#auth-Davide-Bona-Aff1" TargetMode="External"/><Relationship Id="rId5" Type="http://schemas.openxmlformats.org/officeDocument/2006/relationships/hyperlink" Target="https://link.springer.com/article/10.1007/s11695-022-05950-z?utm_source=chatgpt.com#auth-Caterina-Lastraioli-Aff1" TargetMode="External"/><Relationship Id="rId10" Type="http://schemas.openxmlformats.org/officeDocument/2006/relationships/hyperlink" Target="https://link.springer.com/article/10.1007/s11695-022-05950-z?utm_source=chatgpt.com#auth-Giampiero-Campanelli-Aff1" TargetMode="External"/><Relationship Id="rId4" Type="http://schemas.openxmlformats.org/officeDocument/2006/relationships/hyperlink" Target="https://link.springer.com/article/10.1007/s11695-022-05950-z?utm_source=chatgpt.com#auth-Marco_Antonio-Zappa-Aff3" TargetMode="External"/><Relationship Id="rId9" Type="http://schemas.openxmlformats.org/officeDocument/2006/relationships/hyperlink" Target="https://link.springer.com/article/10.1007/s11695-022-05950-z?utm_source=chatgpt.com#auth-Marta-Cavalli-Aff1" TargetMode="External"/><Relationship Id="rId14" Type="http://schemas.openxmlformats.org/officeDocument/2006/relationships/hyperlink" Target="https://submission.springernature.com/new-submission/11695/3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link.springer.com/article/10.1007/s11695-022-05950-z?utm_source=chatgpt.com#auth-Gianluca-Bonitta-Aff1" TargetMode="External"/><Relationship Id="rId13" Type="http://schemas.openxmlformats.org/officeDocument/2006/relationships/hyperlink" Target="https://link.springer.com/journal/11695/aims-and-scope" TargetMode="External"/><Relationship Id="rId3" Type="http://schemas.openxmlformats.org/officeDocument/2006/relationships/hyperlink" Target="https://link.springer.com/article/10.1007/s11695-022-05950-z?utm_source=chatgpt.com#auth-Michel-Gagner-Aff2" TargetMode="External"/><Relationship Id="rId7" Type="http://schemas.openxmlformats.org/officeDocument/2006/relationships/hyperlink" Target="https://link.springer.com/article/10.1007/s11695-022-05950-z?utm_source=chatgpt.com#auth-Valerio-Panizzo-Aff1" TargetMode="External"/><Relationship Id="rId12" Type="http://schemas.openxmlformats.org/officeDocument/2006/relationships/hyperlink" Target="https://link.springer.com/journal/11695" TargetMode="External"/><Relationship Id="rId2" Type="http://schemas.openxmlformats.org/officeDocument/2006/relationships/hyperlink" Target="https://link.springer.com/article/10.1007/s11695-022-05950-z?utm_source=chatgpt.com#auth-Alberto-Aiolfi-Aff1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link.springer.com/article/10.1007/s11695-022-05950-z?utm_source=chatgpt.com#auth-Francesca-Lombardo-Aff1" TargetMode="External"/><Relationship Id="rId11" Type="http://schemas.openxmlformats.org/officeDocument/2006/relationships/hyperlink" Target="https://link.springer.com/article/10.1007/s11695-022-05950-z?utm_source=chatgpt.com#auth-Davide-Bona-Aff1" TargetMode="External"/><Relationship Id="rId5" Type="http://schemas.openxmlformats.org/officeDocument/2006/relationships/hyperlink" Target="https://link.springer.com/article/10.1007/s11695-022-05950-z?utm_source=chatgpt.com#auth-Caterina-Lastraioli-Aff1" TargetMode="External"/><Relationship Id="rId10" Type="http://schemas.openxmlformats.org/officeDocument/2006/relationships/hyperlink" Target="https://link.springer.com/article/10.1007/s11695-022-05950-z?utm_source=chatgpt.com#auth-Giampiero-Campanelli-Aff1" TargetMode="External"/><Relationship Id="rId4" Type="http://schemas.openxmlformats.org/officeDocument/2006/relationships/hyperlink" Target="https://link.springer.com/article/10.1007/s11695-022-05950-z?utm_source=chatgpt.com#auth-Marco_Antonio-Zappa-Aff3" TargetMode="External"/><Relationship Id="rId9" Type="http://schemas.openxmlformats.org/officeDocument/2006/relationships/hyperlink" Target="https://link.springer.com/article/10.1007/s11695-022-05950-z?utm_source=chatgpt.com#auth-Marta-Cavalli-Aff1" TargetMode="External"/><Relationship Id="rId14" Type="http://schemas.openxmlformats.org/officeDocument/2006/relationships/hyperlink" Target="https://submission.springernature.com/new-submission/11695/3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dpi.com/2077-0383/12/9/3323?utm_source=chatgpt.com" TargetMode="External"/><Relationship Id="rId2" Type="http://schemas.openxmlformats.org/officeDocument/2006/relationships/hyperlink" Target="https://link.springer.com/article/10.1007/s11695-023-06914-7?utm_source=chatgpt.com" TargetMode="Externa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pubmed.ncbi.nlm.nih.gov/31410817/?utm_source=chatgpt.com" TargetMode="External"/><Relationship Id="rId4" Type="http://schemas.openxmlformats.org/officeDocument/2006/relationships/hyperlink" Target="https://asmbs.org/wp-content/uploads/2024/07/American-Society-for-Metabolic-and-Bariatric-Surgery-position-statement-on-describing-and-coding-paraesophageal-hernia-repair-with-concurrent-bariatric-surgery-PIIS155072892400666X.pdf?utm_source=chatgpt.co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dpi.com/2077-0383/12/9/3323?utm_source=chatgpt.com" TargetMode="External"/><Relationship Id="rId2" Type="http://schemas.openxmlformats.org/officeDocument/2006/relationships/hyperlink" Target="https://link.springer.com/article/10.1007/s11695-023-06914-7?utm_source=chatgpt.com" TargetMode="Externa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pubmed.ncbi.nlm.nih.gov/31410817/?utm_source=chatgpt.com" TargetMode="External"/><Relationship Id="rId4" Type="http://schemas.openxmlformats.org/officeDocument/2006/relationships/hyperlink" Target="https://asmbs.org/wp-content/uploads/2024/07/American-Society-for-Metabolic-and-Bariatric-Surgery-position-statement-on-describing-and-coding-paraesophageal-hernia-repair-with-concurrent-bariatric-surgery-PIIS155072892400666X.pdf?utm_source=chatgpt.com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pubmed.ncbi.nlm.nih.gov/?term=%22Panagiotopoulos%20I%22%5BAuthor%5D" TargetMode="External"/><Relationship Id="rId3" Type="http://schemas.openxmlformats.org/officeDocument/2006/relationships/hyperlink" Target="https://pubmed.ncbi.nlm.nih.gov/?term=%22Mulita%20F%22%5BAuthor%5D" TargetMode="External"/><Relationship Id="rId7" Type="http://schemas.openxmlformats.org/officeDocument/2006/relationships/hyperlink" Target="https://pubmed.ncbi.nlm.nih.gov/?term=%22Antzoulas%20A%22%5BAuthor%5D" TargetMode="External"/><Relationship Id="rId12" Type="http://schemas.openxmlformats.org/officeDocument/2006/relationships/hyperlink" Target="https://pubmed.ncbi.nlm.nih.gov/37763189/" TargetMode="External"/><Relationship Id="rId2" Type="http://schemas.openxmlformats.org/officeDocument/2006/relationships/hyperlink" Target="https://pubmed.ncbi.nlm.nih.gov/?term=%22Verras%20GI%22%5BAuthor%5D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pubmed.ncbi.nlm.nih.gov/?term=%22Curwen%20O%22%5BAuthor%5D" TargetMode="External"/><Relationship Id="rId11" Type="http://schemas.openxmlformats.org/officeDocument/2006/relationships/hyperlink" Target="https://doi.org/10.3390/jpm13091422" TargetMode="External"/><Relationship Id="rId5" Type="http://schemas.openxmlformats.org/officeDocument/2006/relationships/hyperlink" Target="https://pubmed.ncbi.nlm.nih.gov/?term=%22Kehagias%20D%22%5BAuthor%5D" TargetMode="External"/><Relationship Id="rId10" Type="http://schemas.openxmlformats.org/officeDocument/2006/relationships/hyperlink" Target="https://pubmed.ncbi.nlm.nih.gov/?term=%22Kehagias%20I%22%5BAuthor%5D" TargetMode="External"/><Relationship Id="rId4" Type="http://schemas.openxmlformats.org/officeDocument/2006/relationships/hyperlink" Target="https://pubmed.ncbi.nlm.nih.gov/?term=%22Lampropoulos%20C%22%5BAuthor%5D" TargetMode="External"/><Relationship Id="rId9" Type="http://schemas.openxmlformats.org/officeDocument/2006/relationships/hyperlink" Target="https://pubmed.ncbi.nlm.nih.gov/?term=%22Leivaditis%20V%22%5BAuthor%5D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pubmed.ncbi.nlm.nih.gov/35432994/" TargetMode="External"/><Relationship Id="rId13" Type="http://schemas.openxmlformats.org/officeDocument/2006/relationships/hyperlink" Target="https://pubmed.ncbi.nlm.nih.gov/?term=Mazurkiewicz+R&amp;cauthor_id=37623493" TargetMode="External"/><Relationship Id="rId3" Type="http://schemas.openxmlformats.org/officeDocument/2006/relationships/hyperlink" Target="https://pubmed.ncbi.nlm.nih.gov/?term=%22Tartaglia%20N%22%5BAuthor%5D" TargetMode="External"/><Relationship Id="rId7" Type="http://schemas.openxmlformats.org/officeDocument/2006/relationships/hyperlink" Target="https://pubmed.ncbi.nlm.nih.gov/?term=%22Ambrosi%20A%22%5BAuthor%5D" TargetMode="External"/><Relationship Id="rId12" Type="http://schemas.openxmlformats.org/officeDocument/2006/relationships/hyperlink" Target="https://pubmed.ncbi.nlm.nih.gov/?term=Ko%C5%82oma%C5%84ska+M&amp;cauthor_id=37623493" TargetMode="External"/><Relationship Id="rId17" Type="http://schemas.openxmlformats.org/officeDocument/2006/relationships/hyperlink" Target="https://doi.org/10.3390/jpm13081243" TargetMode="External"/><Relationship Id="rId2" Type="http://schemas.openxmlformats.org/officeDocument/2006/relationships/hyperlink" Target="https://pubmed.ncbi.nlm.nih.gov/?term=%22Pavone%20G%22%5BAuthor%5D" TargetMode="External"/><Relationship Id="rId16" Type="http://schemas.openxmlformats.org/officeDocument/2006/relationships/hyperlink" Target="https://pmc.ncbi.nlm.nih.gov/articles/PMC10455448/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pubmed.ncbi.nlm.nih.gov/?term=%22Pacilli%20M%22%5BAuthor%5D" TargetMode="External"/><Relationship Id="rId11" Type="http://schemas.openxmlformats.org/officeDocument/2006/relationships/hyperlink" Target="https://pubmed.ncbi.nlm.nih.gov/37623493/?utm_source=chatgpt.com#full-view-affiliation-1" TargetMode="External"/><Relationship Id="rId5" Type="http://schemas.openxmlformats.org/officeDocument/2006/relationships/hyperlink" Target="https://pubmed.ncbi.nlm.nih.gov/?term=%22Panzera%20P%22%5BAuthor%5D" TargetMode="External"/><Relationship Id="rId15" Type="http://schemas.openxmlformats.org/officeDocument/2006/relationships/hyperlink" Target="https://pubmed.ncbi.nlm.nih.gov/?term=Nawacki+%C5%81&amp;cauthor_id=37623493" TargetMode="External"/><Relationship Id="rId10" Type="http://schemas.openxmlformats.org/officeDocument/2006/relationships/hyperlink" Target="https://pubmed.ncbi.nlm.nih.gov/?term=Znamirowski+P&amp;cauthor_id=37623493" TargetMode="External"/><Relationship Id="rId4" Type="http://schemas.openxmlformats.org/officeDocument/2006/relationships/hyperlink" Target="https://pubmed.ncbi.nlm.nih.gov/?term=%22Porfido%20A%22%5BAuthor%5D" TargetMode="External"/><Relationship Id="rId9" Type="http://schemas.openxmlformats.org/officeDocument/2006/relationships/hyperlink" Target="https://doi.org/10.1016/j.amsu.2022.103584" TargetMode="External"/><Relationship Id="rId14" Type="http://schemas.openxmlformats.org/officeDocument/2006/relationships/hyperlink" Target="https://pubmed.ncbi.nlm.nih.gov/?term=Tymchyshyn+O&amp;cauthor_id=3762349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pubmed.ncbi.nlm.nih.gov/?term=Lastraioli+C&amp;cauthor_id=35169954" TargetMode="External"/><Relationship Id="rId13" Type="http://schemas.openxmlformats.org/officeDocument/2006/relationships/hyperlink" Target="https://pubmed.ncbi.nlm.nih.gov/?term=Cavalli+M&amp;cauthor_id=35169954" TargetMode="External"/><Relationship Id="rId3" Type="http://schemas.openxmlformats.org/officeDocument/2006/relationships/hyperlink" Target="https://pubmed.ncbi.nlm.nih.gov/35169954/#full-view-affiliation-1" TargetMode="External"/><Relationship Id="rId7" Type="http://schemas.openxmlformats.org/officeDocument/2006/relationships/hyperlink" Target="https://pubmed.ncbi.nlm.nih.gov/35169954/#full-view-affiliation-3" TargetMode="External"/><Relationship Id="rId12" Type="http://schemas.openxmlformats.org/officeDocument/2006/relationships/hyperlink" Target="https://pubmed.ncbi.nlm.nih.gov/?term=Bonitta+G&amp;cauthor_id=35169954" TargetMode="External"/><Relationship Id="rId2" Type="http://schemas.openxmlformats.org/officeDocument/2006/relationships/hyperlink" Target="https://pubmed.ncbi.nlm.nih.gov/?term=Aiolfi+A&amp;cauthor_id=35169954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pubmed.ncbi.nlm.nih.gov/?term=Zappa+MA&amp;cauthor_id=35169954" TargetMode="External"/><Relationship Id="rId11" Type="http://schemas.openxmlformats.org/officeDocument/2006/relationships/hyperlink" Target="https://pubmed.ncbi.nlm.nih.gov/?term=Panizzo+V&amp;cauthor_id=35169954" TargetMode="External"/><Relationship Id="rId5" Type="http://schemas.openxmlformats.org/officeDocument/2006/relationships/hyperlink" Target="https://pubmed.ncbi.nlm.nih.gov/35169954/#full-view-affiliation-2" TargetMode="External"/><Relationship Id="rId15" Type="http://schemas.openxmlformats.org/officeDocument/2006/relationships/hyperlink" Target="https://pubmed.ncbi.nlm.nih.gov/?term=Bona+D&amp;cauthor_id=35169954" TargetMode="External"/><Relationship Id="rId10" Type="http://schemas.openxmlformats.org/officeDocument/2006/relationships/hyperlink" Target="https://pubmed.ncbi.nlm.nih.gov/?term=Lombardo+F&amp;cauthor_id=35169954" TargetMode="External"/><Relationship Id="rId4" Type="http://schemas.openxmlformats.org/officeDocument/2006/relationships/hyperlink" Target="https://pubmed.ncbi.nlm.nih.gov/?term=Gagner+M&amp;cauthor_id=35169954" TargetMode="External"/><Relationship Id="rId9" Type="http://schemas.openxmlformats.org/officeDocument/2006/relationships/hyperlink" Target="https://pubmed.ncbi.nlm.nih.gov/35169954/#full-view-affiliation-4" TargetMode="External"/><Relationship Id="rId14" Type="http://schemas.openxmlformats.org/officeDocument/2006/relationships/hyperlink" Target="https://pubmed.ncbi.nlm.nih.gov/?term=Campanelli+G&amp;cauthor_id=35169954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pubmed.ncbi.nlm.nih.gov/28008466/?utm_source=chatgpt.com#full-view-affiliation-3" TargetMode="External"/><Relationship Id="rId3" Type="http://schemas.openxmlformats.org/officeDocument/2006/relationships/hyperlink" Target="https://pubmed.ncbi.nlm.nih.gov/28008466/?utm_source=chatgpt.com#full-view-affiliation-1" TargetMode="External"/><Relationship Id="rId7" Type="http://schemas.openxmlformats.org/officeDocument/2006/relationships/hyperlink" Target="https://pubmed.ncbi.nlm.nih.gov/?term=Mattia+C&amp;cauthor_id=28008466" TargetMode="External"/><Relationship Id="rId2" Type="http://schemas.openxmlformats.org/officeDocument/2006/relationships/hyperlink" Target="https://pubmed.ncbi.nlm.nih.gov/?term=De+Angelis+F&amp;cauthor_id=28008466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pubmed.ncbi.nlm.nih.gov/?term=Rizzello+M&amp;cauthor_id=28008466" TargetMode="External"/><Relationship Id="rId5" Type="http://schemas.openxmlformats.org/officeDocument/2006/relationships/hyperlink" Target="https://pubmed.ncbi.nlm.nih.gov/28008466/?utm_source=chatgpt.com#full-view-affiliation-2" TargetMode="External"/><Relationship Id="rId10" Type="http://schemas.openxmlformats.org/officeDocument/2006/relationships/hyperlink" Target="https://pubmed.ncbi.nlm.nih.gov/28008466/?utm_source=chatgpt.com#full-view-affiliation-4" TargetMode="External"/><Relationship Id="rId4" Type="http://schemas.openxmlformats.org/officeDocument/2006/relationships/hyperlink" Target="https://pubmed.ncbi.nlm.nih.gov/?term=Abdelgawad+M&amp;cauthor_id=28008466" TargetMode="External"/><Relationship Id="rId9" Type="http://schemas.openxmlformats.org/officeDocument/2006/relationships/hyperlink" Target="https://pubmed.ncbi.nlm.nih.gov/?term=Silecchia+G&amp;cauthor_id=28008466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7857939/?utm_source=chatgpt.com#full-view-affiliation-1" TargetMode="External"/><Relationship Id="rId2" Type="http://schemas.openxmlformats.org/officeDocument/2006/relationships/hyperlink" Target="https://pubmed.ncbi.nlm.nih.gov/?term=Sermet+M&amp;cauthor_id=37857939" TargetMode="Externa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pubmed.ncbi.nlm.nih.gov/37857939/?utm_source=chatgpt.com#full-view-affiliation-2" TargetMode="External"/><Relationship Id="rId4" Type="http://schemas.openxmlformats.org/officeDocument/2006/relationships/hyperlink" Target="https://pubmed.ncbi.nlm.nih.gov/?term=Ozsoy+MS&amp;cauthor_id=37857939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dpi.com/2077-0383/13/7/2011?utm_source=chatgpt.com" TargetMode="External"/><Relationship Id="rId2" Type="http://schemas.openxmlformats.org/officeDocument/2006/relationships/hyperlink" Target="https://pubmed.ncbi.nlm.nih.gov/31785274/" TargetMode="Externa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www.sciencedirect.com/science/article/abs/pii/S1550728922006839?utm_source=chatgpt.com" TargetMode="External"/><Relationship Id="rId4" Type="http://schemas.openxmlformats.org/officeDocument/2006/relationships/hyperlink" Target="https://pubmed.ncbi.nlm.nih.gov/32683638/?utm_source=chatgpt.com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lancet.com/journals/lanepe/issue/vol38nonull/PIIS2666-7762(24)X0002-2" TargetMode="External"/><Relationship Id="rId2" Type="http://schemas.openxmlformats.org/officeDocument/2006/relationships/hyperlink" Target="https://www.thelancet.com/journals/lanepe/article/PIIS2666-7762%2824%2900002-4/fulltext?utm_source=chatgpt.com" TargetMode="Externa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9042305/#full-view-affiliation-1" TargetMode="External"/><Relationship Id="rId2" Type="http://schemas.openxmlformats.org/officeDocument/2006/relationships/hyperlink" Target="https://pubmed.ncbi.nlm.nih.gov/?term=Zhao+S&amp;cauthor_id=39042305" TargetMode="Externa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7759/cureus.46956" TargetMode="External"/><Relationship Id="rId2" Type="http://schemas.openxmlformats.org/officeDocument/2006/relationships/hyperlink" Target="https://pubmed.ncbi.nlm.nih.gov/?term=%22Ataya%20K%22%5BAuthor%5D" TargetMode="Externa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7759/cureus.46956" TargetMode="External"/><Relationship Id="rId2" Type="http://schemas.openxmlformats.org/officeDocument/2006/relationships/hyperlink" Target="https://pubmed.ncbi.nlm.nih.gov/?term=%22Ataya%20K%22%5BAuthor%5D" TargetMode="Externa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pubmed.ncbi.nlm.nih.gov/?term=Kurbanov+G&amp;cauthor_id=40543001" TargetMode="External"/><Relationship Id="rId3" Type="http://schemas.openxmlformats.org/officeDocument/2006/relationships/hyperlink" Target="https://pubmed.ncbi.nlm.nih.gov/40543001/#full-view-affiliation-1" TargetMode="External"/><Relationship Id="rId7" Type="http://schemas.openxmlformats.org/officeDocument/2006/relationships/hyperlink" Target="https://pubmed.ncbi.nlm.nih.gov/40543001/#full-view-affiliation-3" TargetMode="External"/><Relationship Id="rId2" Type="http://schemas.openxmlformats.org/officeDocument/2006/relationships/hyperlink" Target="https://pubmed.ncbi.nlm.nih.gov/?term=Jumaev+N&amp;cauthor_id=40543001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pubmed.ncbi.nlm.nih.gov/?term=Lim+I&amp;cauthor_id=40543001" TargetMode="External"/><Relationship Id="rId11" Type="http://schemas.openxmlformats.org/officeDocument/2006/relationships/hyperlink" Target="https://www.sciencedirect.com/author/55973401600/erik-stenberg" TargetMode="External"/><Relationship Id="rId5" Type="http://schemas.openxmlformats.org/officeDocument/2006/relationships/hyperlink" Target="https://pubmed.ncbi.nlm.nih.gov/40543001/#full-view-affiliation-2" TargetMode="External"/><Relationship Id="rId10" Type="http://schemas.openxmlformats.org/officeDocument/2006/relationships/hyperlink" Target="https://www.sciencedirect.com/author/36197147200/johan-ottosson" TargetMode="External"/><Relationship Id="rId4" Type="http://schemas.openxmlformats.org/officeDocument/2006/relationships/hyperlink" Target="https://pubmed.ncbi.nlm.nih.gov/?term=Teshaev+O&amp;cauthor_id=40543001" TargetMode="External"/><Relationship Id="rId9" Type="http://schemas.openxmlformats.org/officeDocument/2006/relationships/hyperlink" Target="https://pubmed.ncbi.nlm.nih.gov/40543001/#full-view-affiliation-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2669" y="1307849"/>
            <a:ext cx="6779741" cy="2806369"/>
          </a:xfrm>
        </p:spPr>
        <p:txBody>
          <a:bodyPr>
            <a:normAutofit/>
          </a:bodyPr>
          <a:lstStyle/>
          <a:p>
            <a:pPr algn="ctr"/>
            <a:r>
              <a:rPr lang="it-IT" sz="3400" b="1" dirty="0"/>
              <a:t>Sleeve </a:t>
            </a:r>
            <a:r>
              <a:rPr lang="it-IT" sz="3400" b="1" dirty="0" err="1"/>
              <a:t>gastrectomy</a:t>
            </a:r>
            <a:r>
              <a:rPr lang="it-IT" sz="3400" b="1"/>
              <a:t>: </a:t>
            </a:r>
            <a:br>
              <a:rPr lang="it-IT" sz="3400" b="1"/>
            </a:br>
            <a:r>
              <a:rPr lang="it-IT" sz="3400" b="1"/>
              <a:t>tecniche ed </a:t>
            </a:r>
            <a:r>
              <a:rPr lang="it-IT" sz="3400" err="1"/>
              <a:t>o</a:t>
            </a:r>
            <a:r>
              <a:rPr lang="it-IT" sz="3400" b="1" err="1"/>
              <a:t>utcomes</a:t>
            </a:r>
            <a:r>
              <a:rPr lang="it-IT" sz="3400" b="1"/>
              <a:t>. </a:t>
            </a:r>
            <a:br>
              <a:rPr lang="it-IT" sz="3400"/>
            </a:br>
            <a:br>
              <a:rPr lang="it-IT" sz="3400" b="1"/>
            </a:br>
            <a:r>
              <a:rPr lang="it-IT" sz="3400" b="1"/>
              <a:t>Letteratura a confronto</a:t>
            </a:r>
            <a:r>
              <a:rPr lang="it-IT" sz="3400"/>
              <a:t>.</a:t>
            </a:r>
            <a:endParaRPr lang="it-IT" sz="3400">
              <a:solidFill>
                <a:srgbClr val="304297"/>
              </a:solidFill>
            </a:endParaRPr>
          </a:p>
        </p:txBody>
      </p:sp>
      <p:sp>
        <p:nvSpPr>
          <p:cNvPr id="2" name="TextBox 17">
            <a:extLst>
              <a:ext uri="{FF2B5EF4-FFF2-40B4-BE49-F238E27FC236}">
                <a16:creationId xmlns:a16="http://schemas.microsoft.com/office/drawing/2014/main" id="{B4903EE1-E9F0-62BD-C6F3-784810FD0A2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066192" y="4839685"/>
            <a:ext cx="5652694" cy="17665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38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err="1">
                <a:solidFill>
                  <a:srgbClr val="0F2F59"/>
                </a:solidFill>
                <a:latin typeface="Libra Serif Modern Bold"/>
                <a:ea typeface="Libra Serif Modern Bold"/>
                <a:cs typeface="Libra Serif Modern Bold"/>
                <a:sym typeface="Libra Serif Modern Bold"/>
              </a:rPr>
              <a:t>Dott</a:t>
            </a:r>
            <a:r>
              <a:rPr lang="en-US" sz="2000" b="1">
                <a:solidFill>
                  <a:srgbClr val="0F2F59"/>
                </a:solidFill>
                <a:latin typeface="Libra Serif Modern Bold"/>
                <a:ea typeface="Libra Serif Modern Bold"/>
                <a:cs typeface="Libra Serif Modern Bold"/>
                <a:sym typeface="Libra Serif Modern Bold"/>
              </a:rPr>
              <a:t>. Porta Andrea </a:t>
            </a:r>
          </a:p>
          <a:p>
            <a:pPr algn="ctr">
              <a:lnSpc>
                <a:spcPts val="3138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i="1" err="1">
                <a:solidFill>
                  <a:srgbClr val="0F2F59"/>
                </a:solidFill>
                <a:latin typeface="Libra Serif Modern Bold"/>
                <a:ea typeface="Libra Serif Modern Bold"/>
                <a:cs typeface="Libra Serif Modern Bold"/>
                <a:sym typeface="Libra Serif Modern Bold"/>
              </a:rPr>
              <a:t>Direttore</a:t>
            </a:r>
            <a:r>
              <a:rPr lang="en-US" sz="1600" b="1" i="1">
                <a:solidFill>
                  <a:srgbClr val="0F2F59"/>
                </a:solidFill>
                <a:latin typeface="Libra Serif Modern Bold"/>
                <a:ea typeface="Libra Serif Modern Bold"/>
                <a:cs typeface="Libra Serif Modern Bold"/>
                <a:sym typeface="Libra Serif Modern Bold"/>
              </a:rPr>
              <a:t> UOC </a:t>
            </a:r>
            <a:r>
              <a:rPr lang="en-US" sz="1600" b="1" i="1" err="1">
                <a:solidFill>
                  <a:srgbClr val="0F2F59"/>
                </a:solidFill>
                <a:latin typeface="Libra Serif Modern Bold"/>
                <a:ea typeface="Libra Serif Modern"/>
                <a:cs typeface="Libra Serif Modern Bold"/>
                <a:sym typeface="Libra Serif Modern Bold"/>
              </a:rPr>
              <a:t>Chirurgia</a:t>
            </a:r>
            <a:r>
              <a:rPr lang="en-US" sz="1600" b="1" i="1">
                <a:solidFill>
                  <a:srgbClr val="0F2F59"/>
                </a:solidFill>
                <a:latin typeface="Libra Serif Modern Bold"/>
                <a:ea typeface="Libra Serif Modern"/>
                <a:cs typeface="Libra Serif Modern Bold"/>
                <a:sym typeface="Libra Serif Modern Bold"/>
              </a:rPr>
              <a:t> </a:t>
            </a:r>
            <a:r>
              <a:rPr lang="en-US" sz="1600" b="1" i="1" err="1">
                <a:solidFill>
                  <a:srgbClr val="0F2F59"/>
                </a:solidFill>
                <a:latin typeface="Libra Serif Modern Bold"/>
                <a:ea typeface="Libra Serif Modern"/>
                <a:cs typeface="Libra Serif Modern Bold"/>
                <a:sym typeface="Libra Serif Modern Bold"/>
              </a:rPr>
              <a:t>Generale</a:t>
            </a:r>
            <a:r>
              <a:rPr lang="en-US" sz="1600" b="1" i="1">
                <a:solidFill>
                  <a:srgbClr val="0F2F59"/>
                </a:solidFill>
                <a:latin typeface="Libra Serif Modern Bold"/>
                <a:ea typeface="Libra Serif Modern"/>
                <a:cs typeface="Libra Serif Modern Bold"/>
                <a:sym typeface="Libra Serif Modern Bold"/>
              </a:rPr>
              <a:t> e </a:t>
            </a:r>
            <a:r>
              <a:rPr lang="en-US" sz="1600" b="1" i="1" err="1">
                <a:solidFill>
                  <a:srgbClr val="0F2F59"/>
                </a:solidFill>
                <a:latin typeface="Libra Serif Modern Bold"/>
                <a:ea typeface="Libra Serif Modern"/>
                <a:cs typeface="Libra Serif Modern Bold"/>
                <a:sym typeface="Libra Serif Modern Bold"/>
              </a:rPr>
              <a:t>Bariatrica</a:t>
            </a:r>
            <a:endParaRPr lang="en-US" sz="1600" b="1" i="1">
              <a:solidFill>
                <a:srgbClr val="0F2F59"/>
              </a:solidFill>
              <a:latin typeface="Libra Serif Modern Bold"/>
              <a:ea typeface="Libra Serif Modern"/>
              <a:cs typeface="Libra Serif Modern Bold"/>
              <a:sym typeface="Libra Serif Modern Bold"/>
            </a:endParaRPr>
          </a:p>
          <a:p>
            <a:pPr algn="ctr">
              <a:lnSpc>
                <a:spcPts val="3138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i="1" err="1">
                <a:solidFill>
                  <a:srgbClr val="0F2F59"/>
                </a:solidFill>
                <a:latin typeface="Libra Serif Modern Bold"/>
                <a:ea typeface="Libra Serif Modern"/>
                <a:cs typeface="Libra Serif Modern Bold"/>
                <a:sym typeface="Libra Serif Modern Bold"/>
              </a:rPr>
              <a:t>Irccs</a:t>
            </a:r>
            <a:r>
              <a:rPr lang="en-US" sz="1600" b="1" i="1">
                <a:solidFill>
                  <a:srgbClr val="0F2F59"/>
                </a:solidFill>
                <a:latin typeface="Libra Serif Modern Bold"/>
                <a:ea typeface="Libra Serif Modern"/>
                <a:cs typeface="Libra Serif Modern Bold"/>
                <a:sym typeface="Libra Serif Modern Bold"/>
              </a:rPr>
              <a:t> </a:t>
            </a:r>
            <a:r>
              <a:rPr lang="en-US" sz="1600" b="1" i="1" err="1">
                <a:solidFill>
                  <a:srgbClr val="0F2F59"/>
                </a:solidFill>
                <a:latin typeface="Libra Serif Modern Bold"/>
                <a:ea typeface="Libra Serif Modern"/>
                <a:cs typeface="Libra Serif Modern Bold"/>
                <a:sym typeface="Libra Serif Modern Bold"/>
              </a:rPr>
              <a:t>multimedica</a:t>
            </a:r>
            <a:r>
              <a:rPr lang="en-US" sz="1600" b="1" i="1">
                <a:solidFill>
                  <a:srgbClr val="0F2F59"/>
                </a:solidFill>
                <a:latin typeface="Libra Serif Modern Bold"/>
                <a:ea typeface="Libra Serif Modern"/>
                <a:cs typeface="Libra Serif Modern Bold"/>
                <a:sym typeface="Libra Serif Modern Bold"/>
              </a:rPr>
              <a:t> e </a:t>
            </a:r>
            <a:r>
              <a:rPr lang="en-US" sz="1600" b="1" i="1" err="1">
                <a:solidFill>
                  <a:srgbClr val="0F2F59"/>
                </a:solidFill>
                <a:latin typeface="Libra Serif Modern Bold"/>
                <a:ea typeface="Libra Serif Modern"/>
                <a:cs typeface="Libra Serif Modern Bold"/>
                <a:sym typeface="Libra Serif Modern Bold"/>
              </a:rPr>
              <a:t>ospedale</a:t>
            </a:r>
            <a:r>
              <a:rPr lang="en-US" sz="1600" b="1" i="1">
                <a:solidFill>
                  <a:srgbClr val="0F2F59"/>
                </a:solidFill>
                <a:latin typeface="Libra Serif Modern Bold"/>
                <a:ea typeface="Libra Serif Modern"/>
                <a:cs typeface="Libra Serif Modern Bold"/>
                <a:sym typeface="Libra Serif Modern Bold"/>
              </a:rPr>
              <a:t> </a:t>
            </a:r>
            <a:r>
              <a:rPr lang="en-US" sz="1600" b="1" i="1" err="1">
                <a:solidFill>
                  <a:srgbClr val="0F2F59"/>
                </a:solidFill>
                <a:latin typeface="Libra Serif Modern Bold"/>
                <a:ea typeface="Libra Serif Modern"/>
                <a:cs typeface="Libra Serif Modern Bold"/>
                <a:sym typeface="Libra Serif Modern Bold"/>
              </a:rPr>
              <a:t>san</a:t>
            </a:r>
            <a:r>
              <a:rPr lang="en-US" sz="1600" b="1" i="1">
                <a:solidFill>
                  <a:srgbClr val="0F2F59"/>
                </a:solidFill>
                <a:latin typeface="Libra Serif Modern Bold"/>
                <a:ea typeface="Libra Serif Modern"/>
                <a:cs typeface="Libra Serif Modern Bold"/>
                <a:sym typeface="Libra Serif Modern Bold"/>
              </a:rPr>
              <a:t> </a:t>
            </a:r>
            <a:r>
              <a:rPr lang="en-US" sz="1600" b="1" i="1" err="1">
                <a:solidFill>
                  <a:srgbClr val="0F2F59"/>
                </a:solidFill>
                <a:latin typeface="Libra Serif Modern Bold"/>
                <a:ea typeface="Libra Serif Modern"/>
                <a:cs typeface="Libra Serif Modern Bold"/>
                <a:sym typeface="Libra Serif Modern Bold"/>
              </a:rPr>
              <a:t>giuseppe</a:t>
            </a:r>
            <a:endParaRPr lang="en-US" sz="1600" b="1" i="1">
              <a:solidFill>
                <a:srgbClr val="0F2F59"/>
              </a:solidFill>
              <a:latin typeface="Libra Serif Modern Bold"/>
              <a:ea typeface="Libra Serif Modern"/>
              <a:cs typeface="Libra Serif Modern Bold"/>
              <a:sym typeface="Libra Serif Modern Bold"/>
            </a:endParaRPr>
          </a:p>
          <a:p>
            <a:pPr algn="ctr">
              <a:lnSpc>
                <a:spcPts val="3138"/>
              </a:lnSpc>
            </a:pPr>
            <a:endParaRPr lang="en-US" sz="3600">
              <a:solidFill>
                <a:srgbClr val="0F2F59"/>
              </a:solidFill>
              <a:latin typeface="Libra Serif Modern"/>
              <a:ea typeface="Libra Serif Modern"/>
              <a:cs typeface="Libra Serif Modern"/>
              <a:sym typeface="Libra Serif Modern"/>
            </a:endParaRP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D5964-38C3-30E3-C569-DF4506CE032E}"/>
              </a:ext>
            </a:extLst>
          </p:cNvPr>
          <p:cNvSpPr txBox="1">
            <a:spLocks/>
          </p:cNvSpPr>
          <p:nvPr/>
        </p:nvSpPr>
        <p:spPr>
          <a:xfrm>
            <a:off x="-102244" y="153966"/>
            <a:ext cx="11981727" cy="4525963"/>
          </a:xfrm>
          <a:prstGeom prst="rect">
            <a:avLst/>
          </a:prstGeom>
        </p:spPr>
        <p:txBody>
          <a:bodyPr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SzPts val="1000"/>
              <a:buNone/>
              <a:tabLst>
                <a:tab pos="914400" algn="l"/>
              </a:tabLst>
            </a:pPr>
            <a:r>
              <a:rPr lang="it-IT" sz="3400" b="1" err="1">
                <a:solidFill>
                  <a:srgbClr val="FF0000"/>
                </a:solidFill>
              </a:rPr>
              <a:t>Staple</a:t>
            </a:r>
            <a:r>
              <a:rPr lang="it-IT" sz="3400" b="1">
                <a:solidFill>
                  <a:srgbClr val="FF0000"/>
                </a:solidFill>
              </a:rPr>
              <a:t>-line </a:t>
            </a:r>
            <a:r>
              <a:rPr lang="it-IT" sz="3400" b="1" err="1">
                <a:solidFill>
                  <a:srgbClr val="FF0000"/>
                </a:solidFill>
              </a:rPr>
              <a:t>reinforcement</a:t>
            </a:r>
            <a:r>
              <a:rPr lang="it-IT" sz="3400" b="1">
                <a:solidFill>
                  <a:srgbClr val="FF0000"/>
                </a:solidFill>
              </a:rPr>
              <a:t> (SLR) – rinforzo della linea di sutura</a:t>
            </a:r>
            <a:endParaRPr lang="it-IT" sz="3400" b="1"/>
          </a:p>
          <a:p>
            <a:pPr marL="0" indent="0" algn="just">
              <a:buSzPts val="1000"/>
              <a:buNone/>
              <a:tabLst>
                <a:tab pos="914400" algn="l"/>
              </a:tabLst>
            </a:pPr>
            <a:r>
              <a:rPr lang="it-IT" sz="1800" b="1"/>
              <a:t>       </a:t>
            </a:r>
            <a:r>
              <a:rPr lang="it-IT" sz="2200" b="1"/>
              <a:t>Materiali: </a:t>
            </a:r>
            <a:r>
              <a:rPr lang="it-IT" sz="2200" err="1"/>
              <a:t>buttress</a:t>
            </a:r>
            <a:r>
              <a:rPr lang="it-IT" sz="2200"/>
              <a:t> (membrane assorbibili), </a:t>
            </a:r>
            <a:r>
              <a:rPr lang="it-IT" sz="2200" err="1"/>
              <a:t>pacth</a:t>
            </a:r>
            <a:r>
              <a:rPr lang="it-IT" sz="2200"/>
              <a:t> biologici, colle</a:t>
            </a:r>
          </a:p>
          <a:p>
            <a:pPr lvl="1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it-IT" sz="2200" b="1"/>
              <a:t>Pro: </a:t>
            </a:r>
          </a:p>
          <a:p>
            <a:pPr marL="457200" lvl="1" indent="0" algn="just">
              <a:buSzPts val="1000"/>
              <a:buNone/>
              <a:tabLst>
                <a:tab pos="914400" algn="l"/>
              </a:tabLst>
            </a:pPr>
            <a:r>
              <a:rPr lang="it-IT" sz="2200"/>
              <a:t>	- Riduzione sanguinamento post-operatorio;</a:t>
            </a:r>
          </a:p>
          <a:p>
            <a:pPr marL="457200" lvl="1" indent="0" algn="just">
              <a:buSzPts val="1000"/>
              <a:buNone/>
              <a:tabLst>
                <a:tab pos="914400" algn="l"/>
              </a:tabLst>
            </a:pPr>
            <a:r>
              <a:rPr lang="it-IT" sz="2200"/>
              <a:t>	- molti studi suggeriscono riduzione di leak e complicanze.</a:t>
            </a:r>
          </a:p>
          <a:p>
            <a:pPr lvl="1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it-IT" sz="2200" b="1"/>
              <a:t>Contro: </a:t>
            </a:r>
          </a:p>
          <a:p>
            <a:pPr marL="457200" lvl="1" indent="0" algn="just">
              <a:buSzPts val="1000"/>
              <a:buNone/>
              <a:tabLst>
                <a:tab pos="914400" algn="l"/>
              </a:tabLst>
            </a:pPr>
            <a:r>
              <a:rPr lang="it-IT" sz="2200"/>
              <a:t>       - Costo aggiuntivo; </a:t>
            </a:r>
          </a:p>
          <a:p>
            <a:pPr marL="457200" lvl="1" indent="0" algn="just">
              <a:buSzPts val="1000"/>
              <a:buNone/>
              <a:tabLst>
                <a:tab pos="914400" algn="l"/>
              </a:tabLst>
            </a:pPr>
            <a:r>
              <a:rPr lang="it-IT" sz="2200"/>
              <a:t>	- confronto diretto tra materiali ancora limitato.</a:t>
            </a:r>
          </a:p>
          <a:p>
            <a:pPr lvl="1" algn="just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it-IT" sz="2200" b="1"/>
              <a:t>Evidenza: </a:t>
            </a:r>
            <a:r>
              <a:rPr lang="it-IT" sz="2200"/>
              <a:t>Meta-analisi rinforzo (SR) rispetto a nessun rinforzo </a:t>
            </a:r>
          </a:p>
          <a:p>
            <a:pPr marL="457200" lvl="1" indent="0" algn="just">
              <a:buSzPts val="1000"/>
              <a:buNone/>
              <a:tabLst>
                <a:tab pos="914400" algn="l"/>
              </a:tabLst>
            </a:pPr>
            <a:r>
              <a:rPr lang="it-IT" sz="2200" b="1"/>
              <a:t>      	</a:t>
            </a:r>
            <a:r>
              <a:rPr lang="it-IT" sz="2200"/>
              <a:t>- riduzione di </a:t>
            </a:r>
            <a:r>
              <a:rPr lang="it-IT" sz="2200" err="1"/>
              <a:t>bleeding</a:t>
            </a:r>
            <a:r>
              <a:rPr lang="it-IT" sz="2200"/>
              <a:t>  a ~ 1.2% </a:t>
            </a:r>
          </a:p>
          <a:p>
            <a:pPr marL="457200" lvl="1" indent="0" algn="just">
              <a:buSzPts val="1000"/>
              <a:buNone/>
              <a:tabLst>
                <a:tab pos="914400" algn="l"/>
              </a:tabLst>
            </a:pPr>
            <a:r>
              <a:rPr lang="it-IT" sz="2200"/>
              <a:t>	- riduzione leak a ~ 0.6% con alcuni patch biologici in grandi serie dati (leak dopo SLG intorno   	normalmente a 1-3 % nei grandi registri). </a:t>
            </a:r>
          </a:p>
          <a:p>
            <a:pPr marL="483108" lvl="3" indent="0">
              <a:buNone/>
            </a:pPr>
            <a:endParaRPr lang="it-IT" sz="1100" b="1"/>
          </a:p>
          <a:p>
            <a:pPr marL="483108" lvl="3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1100" b="1" i="1" kern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Staple</a:t>
            </a:r>
            <a:r>
              <a:rPr lang="it-IT" sz="1100" b="1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Line </a:t>
            </a:r>
            <a:r>
              <a:rPr lang="it-IT" sz="1100" b="1" i="1" kern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Reinforcement</a:t>
            </a:r>
            <a:r>
              <a:rPr lang="it-IT" sz="1100" b="1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100" b="1" i="1" kern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During</a:t>
            </a:r>
            <a:r>
              <a:rPr lang="it-IT" sz="1100" b="1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100" b="1" i="1" kern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Laparoscopic</a:t>
            </a:r>
            <a:r>
              <a:rPr lang="it-IT" sz="1100" b="1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Sleeve </a:t>
            </a:r>
            <a:r>
              <a:rPr lang="it-IT" sz="1100" b="1" i="1" kern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Gastrectomy</a:t>
            </a:r>
            <a:r>
              <a:rPr lang="it-IT" sz="1100" b="1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sz="1100" b="1" i="1" kern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Systematic</a:t>
            </a:r>
            <a:r>
              <a:rPr lang="it-IT" sz="1100" b="1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Review and Network Meta-</a:t>
            </a:r>
            <a:r>
              <a:rPr lang="it-IT" sz="1100" b="1" i="1" kern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it-IT" sz="1100" b="1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sz="1100" b="1" i="1" kern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Randomized</a:t>
            </a:r>
            <a:r>
              <a:rPr lang="it-IT" sz="1100" b="1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100" b="1" i="1" kern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Controlled</a:t>
            </a:r>
            <a:r>
              <a:rPr lang="it-IT" sz="1100" b="1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Trials </a:t>
            </a:r>
            <a:r>
              <a:rPr lang="it-IT" sz="1100" b="1" i="1" kern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Published</a:t>
            </a:r>
            <a:r>
              <a:rPr lang="it-IT" sz="1100" b="1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endParaRPr lang="it-IT" sz="1100" b="1" i="1" strike="noStrike" ker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3108" lvl="3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1100" b="1" i="1" strike="noStrike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Alberto Aiolfi</a:t>
            </a:r>
            <a:r>
              <a:rPr lang="it-IT" sz="1100" b="1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it-IT" sz="1100" b="1" i="1" strike="noStrike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Michel Gagner</a:t>
            </a:r>
            <a:r>
              <a:rPr lang="it-IT" sz="1100" b="1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it-IT" sz="1100" b="1" i="1" strike="noStrike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Marco Antonio Zappa</a:t>
            </a:r>
            <a:r>
              <a:rPr lang="it-IT" sz="1100" b="1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it-IT" sz="1100" b="1" i="1" strike="noStrike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Caterina Lastraioli</a:t>
            </a:r>
            <a:r>
              <a:rPr lang="it-IT" sz="1100" b="1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 </a:t>
            </a:r>
            <a:r>
              <a:rPr lang="it-IT" sz="1100" b="1" i="1" strike="noStrike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Francesca Lombardo</a:t>
            </a:r>
            <a:r>
              <a:rPr lang="it-IT" sz="1100" b="1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it-IT" sz="1100" b="1" i="1" strike="noStrike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Valerio Panizzo</a:t>
            </a:r>
            <a:r>
              <a:rPr lang="it-IT" sz="1100" b="1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it-IT" sz="1100" b="1" i="1" strike="noStrike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Gianluca Bonitta</a:t>
            </a:r>
            <a:r>
              <a:rPr lang="it-IT" sz="1100" b="1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it-IT" sz="1100" b="1" i="1" strike="noStrike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Marta Cavalli</a:t>
            </a:r>
            <a:r>
              <a:rPr lang="it-IT" sz="1100" b="1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it-IT" sz="1100" b="1" i="1" strike="noStrike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Giampiero Campanelli</a:t>
            </a:r>
            <a:r>
              <a:rPr lang="it-IT" sz="1100" b="1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&amp; </a:t>
            </a:r>
            <a:r>
              <a:rPr lang="it-IT" sz="1100" b="1" i="1" strike="noStrike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Davide Bona</a:t>
            </a:r>
            <a:r>
              <a:rPr lang="it-IT" sz="1100" b="1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16 </a:t>
            </a:r>
            <a:r>
              <a:rPr lang="it-IT" sz="1100" b="1" i="1" kern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February</a:t>
            </a:r>
            <a:r>
              <a:rPr lang="it-IT" sz="1100" b="1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2022 Volume 32, pages 1466–1478, (2022)</a:t>
            </a:r>
            <a:r>
              <a:rPr lang="it-IT" sz="1100" b="1" kern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100" b="1" i="1" strike="noStrike" ker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Obesity </a:t>
            </a:r>
            <a:r>
              <a:rPr lang="it-IT" sz="1100" b="1" i="1" strike="noStrike" kern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Surgery</a:t>
            </a:r>
            <a:r>
              <a:rPr lang="it-IT" sz="1100" b="1" i="1" strike="noStrike" kern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Aims</a:t>
            </a:r>
            <a:r>
              <a:rPr lang="it-IT" sz="1100" b="1" i="1" strike="noStrike" ker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and </a:t>
            </a:r>
            <a:r>
              <a:rPr lang="it-IT" sz="1100" b="1" i="1" strike="noStrike" kern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scope</a:t>
            </a:r>
            <a:r>
              <a:rPr lang="it-IT" sz="1100" b="1" i="1" strike="noStrike" kern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Submit</a:t>
            </a:r>
            <a:r>
              <a:rPr lang="it-IT" sz="1100" b="1" i="1" strike="noStrike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manuscript</a:t>
            </a:r>
            <a:endParaRPr lang="it-IT" sz="1100" b="1" kern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" panose="05000000000000000000" pitchFamily="2" charset="2"/>
              <a:buNone/>
              <a:defRPr sz="1800"/>
            </a:pPr>
            <a:endParaRPr lang="it-IT" sz="3000"/>
          </a:p>
        </p:txBody>
      </p:sp>
    </p:spTree>
    <p:extLst>
      <p:ext uri="{BB962C8B-B14F-4D97-AF65-F5344CB8AC3E}">
        <p14:creationId xmlns:p14="http://schemas.microsoft.com/office/powerpoint/2010/main" val="3002944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D5964-38C3-30E3-C569-DF4506CE032E}"/>
              </a:ext>
            </a:extLst>
          </p:cNvPr>
          <p:cNvSpPr txBox="1">
            <a:spLocks/>
          </p:cNvSpPr>
          <p:nvPr/>
        </p:nvSpPr>
        <p:spPr>
          <a:xfrm>
            <a:off x="-102244" y="153966"/>
            <a:ext cx="11981727" cy="4525963"/>
          </a:xfrm>
          <a:prstGeom prst="rect">
            <a:avLst/>
          </a:prstGeom>
        </p:spPr>
        <p:txBody>
          <a:bodyPr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 sz="1800"/>
            </a:pPr>
            <a:endParaRPr lang="it-IT" sz="300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6EDD444-100E-5124-5DF7-B60CFC7A3CAE}"/>
              </a:ext>
            </a:extLst>
          </p:cNvPr>
          <p:cNvSpPr txBox="1"/>
          <p:nvPr/>
        </p:nvSpPr>
        <p:spPr>
          <a:xfrm>
            <a:off x="312517" y="153966"/>
            <a:ext cx="11366339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800" b="1">
                <a:solidFill>
                  <a:srgbClr val="FF0000"/>
                </a:solidFill>
              </a:rPr>
              <a:t>«</a:t>
            </a:r>
            <a:r>
              <a:rPr lang="it-IT" sz="3800" b="1" err="1">
                <a:solidFill>
                  <a:srgbClr val="FF0000"/>
                </a:solidFill>
              </a:rPr>
              <a:t>Oversewing</a:t>
            </a:r>
            <a:r>
              <a:rPr lang="it-IT" sz="3800" b="1">
                <a:solidFill>
                  <a:srgbClr val="FF0000"/>
                </a:solidFill>
              </a:rPr>
              <a:t>» della linea di sutura </a:t>
            </a:r>
            <a:br>
              <a:rPr lang="it-IT" sz="3400" b="1">
                <a:solidFill>
                  <a:srgbClr val="FF0000"/>
                </a:solidFill>
              </a:rPr>
            </a:br>
            <a:endParaRPr lang="it-IT" sz="180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it-IT" sz="30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</a:t>
            </a:r>
            <a:r>
              <a:rPr lang="it-IT" sz="3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br>
              <a:rPr lang="it-IT" sz="3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it-IT" sz="3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Possibile riduzione sanguinamento e leak;</a:t>
            </a:r>
            <a:br>
              <a:rPr lang="it-IT" sz="30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it-IT" sz="30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it-IT" sz="3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costo relativamente basso (essendo eseguita dal chirurgo).</a:t>
            </a:r>
            <a:endParaRPr lang="it-IT" sz="300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it-IT" sz="30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Contro</a:t>
            </a:r>
            <a:r>
              <a:rPr lang="it-IT" sz="3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br>
              <a:rPr lang="it-IT" sz="3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it-IT" sz="3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Aumento del tempo operatorio;</a:t>
            </a:r>
            <a:br>
              <a:rPr lang="it-IT" sz="3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it-IT" sz="3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dipendente dall'abilità del chirurgo.</a:t>
            </a:r>
            <a:endParaRPr lang="it-IT" sz="300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it-IT" sz="30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Evidenza</a:t>
            </a:r>
            <a:r>
              <a:rPr lang="it-IT" sz="3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br>
              <a:rPr lang="it-IT" sz="3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it-IT" sz="3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Alcune meta-analisi mostrano beneficio rispetto al non rinforzo;</a:t>
            </a:r>
            <a:br>
              <a:rPr lang="it-IT" sz="3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it-IT" sz="30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i dati restano eterogenei. </a:t>
            </a:r>
            <a:br>
              <a:rPr lang="it-IT" sz="30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1200" b="1" i="1" kern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Staple</a:t>
            </a:r>
            <a:r>
              <a:rPr lang="it-IT" sz="1200" b="1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Line </a:t>
            </a:r>
            <a:r>
              <a:rPr lang="it-IT" sz="1200" b="1" i="1" kern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Reinforcement</a:t>
            </a:r>
            <a:r>
              <a:rPr lang="it-IT" sz="1200" b="1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b="1" i="1" kern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During</a:t>
            </a:r>
            <a:r>
              <a:rPr lang="it-IT" sz="1200" b="1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b="1" i="1" kern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Laparoscopic</a:t>
            </a:r>
            <a:r>
              <a:rPr lang="it-IT" sz="1200" b="1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Sleeve </a:t>
            </a:r>
            <a:r>
              <a:rPr lang="it-IT" sz="1200" b="1" i="1" kern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Gastrectomy</a:t>
            </a:r>
            <a:r>
              <a:rPr lang="it-IT" sz="1200" b="1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sz="1200" b="1" i="1" kern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Systematic</a:t>
            </a:r>
            <a:r>
              <a:rPr lang="it-IT" sz="1200" b="1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Review and Network Meta-</a:t>
            </a:r>
            <a:r>
              <a:rPr lang="it-IT" sz="1200" b="1" i="1" kern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it-IT" sz="1200" b="1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sz="1200" b="1" i="1" kern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Randomized</a:t>
            </a:r>
            <a:r>
              <a:rPr lang="it-IT" sz="1200" b="1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b="1" i="1" kern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Controlled</a:t>
            </a:r>
            <a:r>
              <a:rPr lang="it-IT" sz="1200" b="1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Trials. </a:t>
            </a:r>
            <a:r>
              <a:rPr lang="it-IT" sz="1200" b="1" i="1" kern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Published</a:t>
            </a:r>
            <a:r>
              <a:rPr lang="it-IT" sz="1200" b="1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16 </a:t>
            </a:r>
            <a:r>
              <a:rPr lang="it-IT" sz="1200" b="1" i="1" kern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February</a:t>
            </a:r>
            <a:r>
              <a:rPr lang="it-IT" sz="1200" b="1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  <a:r>
              <a:rPr lang="it-IT" sz="1200" b="1" i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b="1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Volume 32, pages 1466–1478, (2022). </a:t>
            </a:r>
            <a:r>
              <a:rPr lang="it-IT" sz="1200" b="1" i="1" strike="noStrike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Alberto Aiolfi</a:t>
            </a:r>
            <a:r>
              <a:rPr lang="it-IT" sz="1200" b="1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it-IT" sz="1200" b="1" i="1" strike="noStrike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Michel Gagner</a:t>
            </a:r>
            <a:r>
              <a:rPr lang="it-IT" sz="1200" b="1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it-IT" sz="1200" b="1" i="1" strike="noStrike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Marco Antonio Zappa</a:t>
            </a:r>
            <a:r>
              <a:rPr lang="it-IT" sz="1200" b="1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it-IT" sz="1200" b="1" i="1" strike="noStrike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Caterina Lastraioli</a:t>
            </a:r>
            <a:r>
              <a:rPr lang="it-IT" sz="1200" b="1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 </a:t>
            </a:r>
            <a:r>
              <a:rPr lang="it-IT" sz="1200" b="1" i="1" strike="noStrike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Francesca Lombardo</a:t>
            </a:r>
            <a:r>
              <a:rPr lang="it-IT" sz="1200" b="1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it-IT" sz="1200" b="1" i="1" strike="noStrike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Valerio Panizzo</a:t>
            </a:r>
            <a:r>
              <a:rPr lang="it-IT" sz="1200" b="1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it-IT" sz="1200" b="1" i="1" strike="noStrike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Gianluca Bonitta</a:t>
            </a:r>
            <a:r>
              <a:rPr lang="it-IT" sz="1200" b="1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it-IT" sz="1200" b="1" i="1" strike="noStrike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Marta Cavalli</a:t>
            </a:r>
            <a:r>
              <a:rPr lang="it-IT" sz="1200" b="1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it-IT" sz="1200" b="1" i="1" strike="noStrike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Giampiero Campanelli</a:t>
            </a:r>
            <a:r>
              <a:rPr lang="it-IT" sz="1200" b="1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&amp; </a:t>
            </a:r>
            <a:r>
              <a:rPr lang="it-IT" sz="1200" b="1" i="1" strike="noStrike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Davide Bona</a:t>
            </a:r>
            <a:r>
              <a:rPr lang="it-IT" sz="1200" b="1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sz="1200" b="1" i="1" ker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b="1" i="1" strike="noStrike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Obesity </a:t>
            </a:r>
            <a:r>
              <a:rPr lang="it-IT" sz="1200" b="1" i="1" strike="noStrike" kern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Surgery</a:t>
            </a:r>
            <a:r>
              <a:rPr lang="it-IT" sz="1200" b="1" i="1" strike="noStrike" kern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Aims</a:t>
            </a:r>
            <a:r>
              <a:rPr lang="it-IT" sz="1200" b="1" i="1" strike="noStrike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and </a:t>
            </a:r>
            <a:r>
              <a:rPr lang="it-IT" sz="1200" b="1" i="1" strike="noStrike" kern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scope</a:t>
            </a:r>
            <a:r>
              <a:rPr lang="it-IT" sz="1200" b="1" i="1" strike="noStrike" kern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Submit</a:t>
            </a:r>
            <a:r>
              <a:rPr lang="it-IT" sz="1200" b="1" i="1" strike="noStrike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manuscript</a:t>
            </a:r>
            <a:br>
              <a:rPr lang="it-IT" sz="1200" b="1" kern="0"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sz="1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87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D5964-38C3-30E3-C569-DF4506CE032E}"/>
              </a:ext>
            </a:extLst>
          </p:cNvPr>
          <p:cNvSpPr txBox="1">
            <a:spLocks/>
          </p:cNvSpPr>
          <p:nvPr/>
        </p:nvSpPr>
        <p:spPr>
          <a:xfrm>
            <a:off x="-102244" y="153966"/>
            <a:ext cx="11981727" cy="4525963"/>
          </a:xfrm>
          <a:prstGeom prst="rect">
            <a:avLst/>
          </a:prstGeom>
        </p:spPr>
        <p:txBody>
          <a:bodyPr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 sz="1800"/>
            </a:pPr>
            <a:endParaRPr lang="it-IT" sz="300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6EDD444-100E-5124-5DF7-B60CFC7A3CAE}"/>
              </a:ext>
            </a:extLst>
          </p:cNvPr>
          <p:cNvSpPr txBox="1"/>
          <p:nvPr/>
        </p:nvSpPr>
        <p:spPr>
          <a:xfrm>
            <a:off x="312517" y="153966"/>
            <a:ext cx="11482086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Antral</a:t>
            </a:r>
            <a:r>
              <a:rPr lang="it-IT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3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resection</a:t>
            </a:r>
            <a:r>
              <a:rPr lang="it-IT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vs </a:t>
            </a:r>
            <a:r>
              <a:rPr lang="it-IT" sz="3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antral</a:t>
            </a:r>
            <a:r>
              <a:rPr lang="it-IT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32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preservation</a:t>
            </a:r>
            <a:endParaRPr lang="it-IT" sz="32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/>
              <a:t>Perdita di peso</a:t>
            </a:r>
            <a:r>
              <a:rPr lang="it-IT" sz="2400" dirty="0"/>
              <a:t>: la maggior parte delle metanalisi e alcuni trials registrati recenti riportano una </a:t>
            </a:r>
            <a:r>
              <a:rPr lang="it-IT" sz="2400" b="1" dirty="0"/>
              <a:t>maggiore perdita di peso a breve-medio termine</a:t>
            </a:r>
            <a:r>
              <a:rPr lang="it-IT" sz="2400" dirty="0"/>
              <a:t> dopo LSG con </a:t>
            </a:r>
            <a:r>
              <a:rPr lang="it-IT" sz="2400" b="1" dirty="0" err="1"/>
              <a:t>antral</a:t>
            </a:r>
            <a:r>
              <a:rPr lang="it-IT" sz="2400" b="1" dirty="0"/>
              <a:t> </a:t>
            </a:r>
            <a:r>
              <a:rPr lang="it-IT" sz="2400" b="1" dirty="0" err="1"/>
              <a:t>resection</a:t>
            </a:r>
            <a:r>
              <a:rPr lang="it-IT" sz="2400" b="1" dirty="0"/>
              <a:t> (AR)</a:t>
            </a:r>
            <a:r>
              <a:rPr lang="it-IT" sz="2400" dirty="0"/>
              <a:t> rispetto a LSG con </a:t>
            </a:r>
            <a:r>
              <a:rPr lang="it-IT" sz="2400" dirty="0" err="1"/>
              <a:t>antral</a:t>
            </a:r>
            <a:r>
              <a:rPr lang="it-IT" sz="2400" dirty="0"/>
              <a:t> </a:t>
            </a:r>
            <a:r>
              <a:rPr lang="it-IT" sz="2400" dirty="0" err="1"/>
              <a:t>preservation</a:t>
            </a:r>
            <a:r>
              <a:rPr lang="it-IT" sz="2400" dirty="0"/>
              <a:t> (AP). L’effetto è più evidente nei pazienti con </a:t>
            </a:r>
            <a:r>
              <a:rPr lang="it-IT" sz="2400" b="1" dirty="0"/>
              <a:t>super-obesità</a:t>
            </a:r>
            <a:r>
              <a:rPr lang="it-IT" sz="2400" dirty="0"/>
              <a:t>.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/>
              <a:t>Nausea / vomito / svuotamento gastrico</a:t>
            </a:r>
            <a:r>
              <a:rPr lang="it-IT" sz="2400" dirty="0"/>
              <a:t>: AR è associata a </a:t>
            </a:r>
            <a:r>
              <a:rPr lang="it-IT" sz="2400" b="1" dirty="0"/>
              <a:t>maggiori sintomi di nausea/vomito nel periodo post-operatorio precoce</a:t>
            </a:r>
            <a:r>
              <a:rPr lang="it-IT" sz="2400" dirty="0"/>
              <a:t> e a variazioni dello svuotamento gastrico (più rapido in alcuni studi), ma tali sintomi tendono a </a:t>
            </a:r>
            <a:r>
              <a:rPr lang="it-IT" sz="2400" b="1" dirty="0"/>
              <a:t>diminuzione con il tempo</a:t>
            </a:r>
            <a:r>
              <a:rPr lang="it-IT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/>
              <a:t>Reflusso gastroesofageo (GERD)</a:t>
            </a:r>
            <a:r>
              <a:rPr lang="it-IT" sz="2400" dirty="0"/>
              <a:t>: i dati sono </a:t>
            </a:r>
            <a:r>
              <a:rPr lang="it-IT" sz="2400" b="1" dirty="0"/>
              <a:t>contraddittori</a:t>
            </a:r>
            <a:r>
              <a:rPr lang="it-IT" sz="2400" dirty="0"/>
              <a:t>; diversi studi e revisioni non mostrano un aumento netto di esofagite o peggioramento del reflusso dopo AR rispetto ad AP, mentre altri suggeriscono nessuna differenza significativa a follow-up medio. Non c’è consenso forte.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/>
              <a:t>Complicanze (leak, emorragia, mortalità)</a:t>
            </a:r>
            <a:r>
              <a:rPr lang="it-IT" sz="2400" dirty="0"/>
              <a:t>: la maggior parte degli studi non trova differenze significative nelle complicanze maggiori tra AR e AP; leak e complicanze gravi rimangono legate a tecnica, esperienza chirurgica e fattori legati al paziente. </a:t>
            </a:r>
          </a:p>
        </p:txBody>
      </p:sp>
    </p:spTree>
    <p:extLst>
      <p:ext uri="{BB962C8B-B14F-4D97-AF65-F5344CB8AC3E}">
        <p14:creationId xmlns:p14="http://schemas.microsoft.com/office/powerpoint/2010/main" val="261784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D5964-38C3-30E3-C569-DF4506CE032E}"/>
              </a:ext>
            </a:extLst>
          </p:cNvPr>
          <p:cNvSpPr txBox="1">
            <a:spLocks/>
          </p:cNvSpPr>
          <p:nvPr/>
        </p:nvSpPr>
        <p:spPr>
          <a:xfrm>
            <a:off x="-102244" y="153966"/>
            <a:ext cx="11981727" cy="4525963"/>
          </a:xfrm>
          <a:prstGeom prst="rect">
            <a:avLst/>
          </a:prstGeom>
        </p:spPr>
        <p:txBody>
          <a:bodyPr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 sz="1800"/>
            </a:pPr>
            <a:endParaRPr lang="it-IT" sz="3000"/>
          </a:p>
        </p:txBody>
      </p: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D6FBF9CA-6F29-5667-CEE5-D90B8F97C0DB}"/>
              </a:ext>
            </a:extLst>
          </p:cNvPr>
          <p:cNvSpPr txBox="1">
            <a:spLocks/>
          </p:cNvSpPr>
          <p:nvPr/>
        </p:nvSpPr>
        <p:spPr>
          <a:xfrm>
            <a:off x="227637" y="0"/>
            <a:ext cx="11398469" cy="5969876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16000" b="1" dirty="0">
                <a:solidFill>
                  <a:srgbClr val="FF0000"/>
                </a:solidFill>
              </a:rPr>
              <a:t>Trattamento concomitante dell’ernia </a:t>
            </a:r>
            <a:r>
              <a:rPr lang="it-IT" sz="16000" b="1" dirty="0" err="1">
                <a:solidFill>
                  <a:srgbClr val="FF0000"/>
                </a:solidFill>
              </a:rPr>
              <a:t>jatale</a:t>
            </a:r>
            <a:r>
              <a:rPr lang="it-IT" sz="16000" b="1" dirty="0">
                <a:solidFill>
                  <a:srgbClr val="FF0000"/>
                </a:solidFill>
              </a:rPr>
              <a:t> </a:t>
            </a:r>
            <a:endParaRPr lang="it-IT" sz="16000" dirty="0"/>
          </a:p>
          <a:p>
            <a:pPr algn="just">
              <a:buFont typeface="Courier New" panose="02070309020205020404" pitchFamily="49" charset="0"/>
              <a:buChar char="o"/>
            </a:pPr>
            <a:r>
              <a:rPr lang="it-IT" sz="9200" dirty="0"/>
              <a:t>Il riparare un’ernia iatale contemporaneamente alla sleeve nella maggior parte degli studi </a:t>
            </a:r>
            <a:r>
              <a:rPr lang="it-IT" sz="9200" b="1" dirty="0"/>
              <a:t>riduce i sintomi da reflusso rispetto a LSG senza riparazione. </a:t>
            </a:r>
            <a:r>
              <a:rPr lang="it-IT" sz="9200" dirty="0"/>
              <a:t>Tuttavia</a:t>
            </a:r>
            <a:r>
              <a:rPr lang="it-IT" sz="9200" b="1" dirty="0"/>
              <a:t> </a:t>
            </a:r>
            <a:r>
              <a:rPr lang="it-IT" sz="9200" dirty="0"/>
              <a:t>i dati sono </a:t>
            </a:r>
            <a:r>
              <a:rPr lang="it-IT" sz="9200" b="1" dirty="0"/>
              <a:t>eterogenei</a:t>
            </a:r>
            <a:r>
              <a:rPr lang="it-IT" sz="9200" dirty="0"/>
              <a:t> e i </a:t>
            </a:r>
            <a:r>
              <a:rPr lang="it-IT" sz="9200" b="1" dirty="0"/>
              <a:t>benefici a lungo termine non sono pienamente consolidati. 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9200" dirty="0">
                <a:solidFill>
                  <a:srgbClr val="000000"/>
                </a:solidFill>
                <a:latin typeface="-webkit-standard"/>
              </a:rPr>
              <a:t>La</a:t>
            </a:r>
            <a:r>
              <a:rPr lang="it-IT" sz="9200" b="1" dirty="0">
                <a:solidFill>
                  <a:srgbClr val="000000"/>
                </a:solidFill>
                <a:latin typeface="-webkit-standard"/>
              </a:rPr>
              <a:t> frequenza </a:t>
            </a:r>
            <a:r>
              <a:rPr lang="it-IT" sz="9200" dirty="0">
                <a:solidFill>
                  <a:srgbClr val="000000"/>
                </a:solidFill>
                <a:latin typeface="-webkit-standard"/>
              </a:rPr>
              <a:t>di HHR concomitante a LSG è molto variabile: ~ 10 – 30% </a:t>
            </a:r>
            <a:r>
              <a:rPr lang="it-IT" sz="9200" b="1" dirty="0">
                <a:solidFill>
                  <a:srgbClr val="000000"/>
                </a:solidFill>
                <a:latin typeface="-webkit-standard"/>
              </a:rPr>
              <a:t>(eterogeneità dei dati).</a:t>
            </a:r>
            <a:endParaRPr lang="it-IT" sz="9200" b="1" dirty="0"/>
          </a:p>
          <a:p>
            <a:pPr>
              <a:buFont typeface="Courier New" panose="02070309020205020404" pitchFamily="49" charset="0"/>
              <a:buChar char="o"/>
            </a:pPr>
            <a:r>
              <a:rPr lang="it-IT" sz="9200" b="1" dirty="0"/>
              <a:t>In letteratura </a:t>
            </a:r>
            <a:r>
              <a:rPr lang="it-IT" sz="9200" dirty="0"/>
              <a:t>con l’esecuzione contemporanea di</a:t>
            </a:r>
            <a:r>
              <a:rPr lang="it-IT" sz="9200" b="1" dirty="0"/>
              <a:t> </a:t>
            </a:r>
            <a:r>
              <a:rPr lang="it-IT" sz="9200" dirty="0"/>
              <a:t>LSG + HHR la </a:t>
            </a:r>
            <a:r>
              <a:rPr lang="it-IT" sz="9200" b="1" dirty="0"/>
              <a:t>perdita di peso </a:t>
            </a:r>
            <a:r>
              <a:rPr lang="it-IT" sz="9200" dirty="0"/>
              <a:t>è generalmente </a:t>
            </a:r>
            <a:r>
              <a:rPr lang="it-IT" sz="9200" b="1" dirty="0"/>
              <a:t>sovrapponibile</a:t>
            </a:r>
            <a:r>
              <a:rPr lang="it-IT" sz="9200" dirty="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9200" dirty="0"/>
              <a:t>Procedere a LSG + HHR aumenta in alcuni studi </a:t>
            </a:r>
            <a:r>
              <a:rPr lang="it-IT" sz="9200" b="1" dirty="0"/>
              <a:t>tassi di </a:t>
            </a:r>
            <a:r>
              <a:rPr lang="it-IT" sz="9200" b="1" dirty="0" err="1"/>
              <a:t>reintervento</a:t>
            </a:r>
            <a:r>
              <a:rPr lang="it-IT" sz="9200" b="1" dirty="0"/>
              <a:t> / </a:t>
            </a:r>
            <a:r>
              <a:rPr lang="it-IT" sz="9200" b="1" dirty="0" err="1"/>
              <a:t>readmission</a:t>
            </a:r>
            <a:r>
              <a:rPr lang="it-IT" sz="9200" dirty="0"/>
              <a:t> (per esempio per stenosi, migrazione o problemi tecnici): la </a:t>
            </a:r>
            <a:r>
              <a:rPr lang="it-IT" sz="9200" b="1" dirty="0"/>
              <a:t>corretta tecnica di riparazione risulta fondamentale</a:t>
            </a:r>
            <a:r>
              <a:rPr lang="it-IT" sz="9200" dirty="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it-IT" sz="9200" dirty="0"/>
              <a:t>In pazienti con </a:t>
            </a:r>
            <a:r>
              <a:rPr lang="it-IT" sz="9200" b="1" dirty="0"/>
              <a:t>reflusso severo preoperatorio</a:t>
            </a:r>
            <a:r>
              <a:rPr lang="it-IT" sz="9200" dirty="0"/>
              <a:t>, </a:t>
            </a:r>
            <a:r>
              <a:rPr lang="it-IT" sz="9200" b="1" dirty="0"/>
              <a:t>esofagite di alto grado o esofago di Barrett,</a:t>
            </a:r>
            <a:r>
              <a:rPr lang="it-IT" sz="9200" dirty="0"/>
              <a:t> molti gruppi specialistici raccomandano </a:t>
            </a:r>
            <a:r>
              <a:rPr lang="it-IT" sz="9200" b="1" dirty="0"/>
              <a:t>Roux-en-Y </a:t>
            </a:r>
            <a:r>
              <a:rPr lang="it-IT" sz="9200" b="1" dirty="0" err="1"/>
              <a:t>gastric</a:t>
            </a:r>
            <a:r>
              <a:rPr lang="it-IT" sz="9200" b="1" dirty="0"/>
              <a:t> bypass (RYGB)</a:t>
            </a:r>
            <a:r>
              <a:rPr lang="it-IT" sz="9200" dirty="0"/>
              <a:t> piuttosto che LSG (anche se HHR può migliorare i sintomi, RYGB rimane l’opzione più affidabile per GERD severa). </a:t>
            </a:r>
            <a:endParaRPr lang="it-IT" sz="9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0228" lvl="2" indent="0">
              <a:buNone/>
            </a:pPr>
            <a:r>
              <a:rPr lang="it-IT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Mills</a:t>
            </a:r>
            <a:r>
              <a:rPr lang="it-IT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H. et al., </a:t>
            </a:r>
            <a:r>
              <a:rPr lang="it-IT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Systematic</a:t>
            </a:r>
            <a:r>
              <a:rPr lang="it-IT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review &amp; meta-</a:t>
            </a:r>
            <a:r>
              <a:rPr lang="it-IT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it-IT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it-IT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Obesity</a:t>
            </a:r>
            <a:r>
              <a:rPr lang="it-IT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Surgery, 2023 (analisi </a:t>
            </a:r>
            <a:r>
              <a:rPr lang="it-IT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outcomes</a:t>
            </a:r>
            <a:r>
              <a:rPr lang="it-IT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LSG±HHR). </a:t>
            </a:r>
            <a:r>
              <a:rPr lang="it-IT" sz="4000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SpringerLink</a:t>
            </a:r>
            <a:br>
              <a:rPr lang="it-IT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Castagneto-</a:t>
            </a:r>
            <a:r>
              <a:rPr lang="it-IT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Gissey</a:t>
            </a:r>
            <a:r>
              <a:rPr lang="it-IT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L. et al., </a:t>
            </a:r>
            <a:r>
              <a:rPr lang="it-IT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Efficacy</a:t>
            </a:r>
            <a:r>
              <a:rPr lang="it-IT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Sleeve </a:t>
            </a:r>
            <a:r>
              <a:rPr lang="it-IT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Gastrectomy</a:t>
            </a:r>
            <a:r>
              <a:rPr lang="it-IT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it-IT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Concomitant</a:t>
            </a:r>
            <a:r>
              <a:rPr lang="it-IT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Hiatal</a:t>
            </a:r>
            <a:r>
              <a:rPr lang="it-IT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Hernia</a:t>
            </a:r>
            <a:r>
              <a:rPr lang="it-IT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Repair</a:t>
            </a:r>
            <a:r>
              <a:rPr lang="it-IT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(2023). </a:t>
            </a:r>
            <a:r>
              <a:rPr lang="it-IT" sz="4000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MDPI+1</a:t>
            </a:r>
            <a:br>
              <a:rPr lang="it-IT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ASMBS position </a:t>
            </a:r>
            <a:r>
              <a:rPr lang="it-IT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statement</a:t>
            </a:r>
            <a:r>
              <a:rPr lang="it-IT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documenti su riparazione ernia con interventi </a:t>
            </a:r>
            <a:r>
              <a:rPr lang="it-IT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bariatrici</a:t>
            </a:r>
            <a:r>
              <a:rPr lang="it-IT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(2023–2024). </a:t>
            </a:r>
            <a:r>
              <a:rPr lang="it-IT" sz="4000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asmbs.org+1</a:t>
            </a:r>
            <a:br>
              <a:rPr lang="it-IT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Boru</a:t>
            </a:r>
            <a:r>
              <a:rPr lang="it-IT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CE. Long-</a:t>
            </a:r>
            <a:r>
              <a:rPr lang="it-IT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term</a:t>
            </a:r>
            <a:r>
              <a:rPr lang="it-IT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it-IT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after LSG + </a:t>
            </a:r>
            <a:r>
              <a:rPr lang="it-IT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posterior</a:t>
            </a:r>
            <a:r>
              <a:rPr lang="it-IT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cruroplasty</a:t>
            </a:r>
            <a:r>
              <a:rPr lang="it-IT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(analisi recidive a 5 anni). </a:t>
            </a:r>
            <a:r>
              <a:rPr lang="it-IT" sz="4000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PubMed</a:t>
            </a:r>
            <a:br>
              <a:rPr lang="it-IT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Analatos</a:t>
            </a:r>
            <a:r>
              <a:rPr lang="it-IT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 et al.— studio/analisi su mesh vs </a:t>
            </a:r>
            <a:r>
              <a:rPr lang="it-IT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cruroplastica</a:t>
            </a:r>
            <a:r>
              <a:rPr lang="it-IT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rischi a lungo termine. </a:t>
            </a:r>
            <a:r>
              <a:rPr lang="it-IT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Jama</a:t>
            </a:r>
            <a:r>
              <a:rPr lang="it-IT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Surgery 2024. 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49548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D5964-38C3-30E3-C569-DF4506CE032E}"/>
              </a:ext>
            </a:extLst>
          </p:cNvPr>
          <p:cNvSpPr txBox="1">
            <a:spLocks/>
          </p:cNvSpPr>
          <p:nvPr/>
        </p:nvSpPr>
        <p:spPr>
          <a:xfrm>
            <a:off x="-102244" y="153966"/>
            <a:ext cx="11981727" cy="4525963"/>
          </a:xfrm>
          <a:prstGeom prst="rect">
            <a:avLst/>
          </a:prstGeom>
        </p:spPr>
        <p:txBody>
          <a:bodyPr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 sz="1800"/>
            </a:pPr>
            <a:endParaRPr lang="it-IT" sz="3000"/>
          </a:p>
        </p:txBody>
      </p: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D6FBF9CA-6F29-5667-CEE5-D90B8F97C0DB}"/>
              </a:ext>
            </a:extLst>
          </p:cNvPr>
          <p:cNvSpPr txBox="1">
            <a:spLocks/>
          </p:cNvSpPr>
          <p:nvPr/>
        </p:nvSpPr>
        <p:spPr>
          <a:xfrm>
            <a:off x="312517" y="0"/>
            <a:ext cx="11482717" cy="6099858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7348" lvl="1" indent="0" algn="ctr">
              <a:buNone/>
            </a:pPr>
            <a:r>
              <a:rPr lang="it-IT" sz="8400" b="1" dirty="0">
                <a:solidFill>
                  <a:srgbClr val="FF0000"/>
                </a:solidFill>
              </a:rPr>
              <a:t>Trattamento concomitante dell’ernia </a:t>
            </a:r>
            <a:r>
              <a:rPr lang="it-IT" sz="8400" b="1" dirty="0" err="1">
                <a:solidFill>
                  <a:srgbClr val="FF0000"/>
                </a:solidFill>
              </a:rPr>
              <a:t>jatale</a:t>
            </a:r>
            <a:r>
              <a:rPr lang="it-IT" sz="8400" b="1" dirty="0">
                <a:solidFill>
                  <a:srgbClr val="FF0000"/>
                </a:solidFill>
              </a:rPr>
              <a:t> </a:t>
            </a:r>
            <a:endParaRPr lang="it-IT" sz="8400" b="1" dirty="0"/>
          </a:p>
          <a:p>
            <a:pPr marL="688848" lvl="1" indent="-571500"/>
            <a:r>
              <a:rPr lang="it-IT" sz="4200" b="1" dirty="0"/>
              <a:t>Valutazione preoperatoria</a:t>
            </a:r>
            <a:r>
              <a:rPr lang="it-IT" sz="4200" dirty="0"/>
              <a:t>: sempre endoscopia digestiva superiore (</a:t>
            </a:r>
            <a:r>
              <a:rPr lang="it-IT" sz="4200" b="1" dirty="0"/>
              <a:t>EGDS</a:t>
            </a:r>
            <a:r>
              <a:rPr lang="it-IT" sz="4200" dirty="0"/>
              <a:t>); considerare pH-</a:t>
            </a:r>
            <a:r>
              <a:rPr lang="it-IT" sz="4200" dirty="0" err="1"/>
              <a:t>impedenziometria</a:t>
            </a:r>
            <a:r>
              <a:rPr lang="it-IT" sz="4200" dirty="0"/>
              <a:t> e manometria se sospetto di </a:t>
            </a:r>
            <a:r>
              <a:rPr lang="it-IT" sz="4200" dirty="0" err="1"/>
              <a:t>dismotilità</a:t>
            </a:r>
            <a:r>
              <a:rPr lang="it-IT" sz="4200" dirty="0"/>
              <a:t>. Questo orienta nella scelta tra LSG+HHR vs RYGB.</a:t>
            </a:r>
          </a:p>
          <a:p>
            <a:pPr marL="688848" lvl="1" indent="-571500"/>
            <a:r>
              <a:rPr lang="it-IT" sz="4200" b="1" dirty="0" err="1"/>
              <a:t>Cruroplastica</a:t>
            </a:r>
            <a:r>
              <a:rPr lang="it-IT" sz="4200" b="1" dirty="0"/>
              <a:t>: </a:t>
            </a:r>
            <a:r>
              <a:rPr lang="it-IT" sz="4200" dirty="0"/>
              <a:t>sutura posteriore dei pilastri è la tecnica più </a:t>
            </a:r>
            <a:r>
              <a:rPr lang="it-IT" sz="4200" b="1" dirty="0"/>
              <a:t>diffusa</a:t>
            </a:r>
            <a:r>
              <a:rPr lang="it-IT" sz="4200" dirty="0"/>
              <a:t>.</a:t>
            </a:r>
          </a:p>
          <a:p>
            <a:pPr marL="665988" lvl="4" indent="0">
              <a:buNone/>
            </a:pPr>
            <a:r>
              <a:rPr lang="it-IT" sz="4200" dirty="0"/>
              <a:t>Il buon risultato dipende:</a:t>
            </a:r>
          </a:p>
          <a:p>
            <a:pPr marL="665988" lvl="4" indent="0">
              <a:buNone/>
            </a:pPr>
            <a:r>
              <a:rPr lang="it-IT" sz="4200" dirty="0"/>
              <a:t>- dalla </a:t>
            </a:r>
            <a:r>
              <a:rPr lang="it-IT" sz="4200" b="1" dirty="0"/>
              <a:t>riduzione del sacco;</a:t>
            </a:r>
          </a:p>
          <a:p>
            <a:pPr marL="665988" lvl="4" indent="0">
              <a:buNone/>
            </a:pPr>
            <a:r>
              <a:rPr lang="it-IT" sz="4200" dirty="0"/>
              <a:t>- dall’adeguata </a:t>
            </a:r>
            <a:r>
              <a:rPr lang="it-IT" sz="4200" b="1" dirty="0"/>
              <a:t>chiusura crurale senza tensione</a:t>
            </a:r>
            <a:r>
              <a:rPr lang="it-IT" sz="4200" dirty="0"/>
              <a:t>.</a:t>
            </a:r>
          </a:p>
          <a:p>
            <a:pPr marL="688848" lvl="1" indent="-571500"/>
            <a:r>
              <a:rPr lang="it-IT" sz="4200" b="1" dirty="0"/>
              <a:t>Mesh</a:t>
            </a:r>
            <a:r>
              <a:rPr lang="it-IT" sz="4200" dirty="0"/>
              <a:t>: </a:t>
            </a:r>
          </a:p>
          <a:p>
            <a:pPr marL="665988" lvl="4" indent="0">
              <a:buNone/>
            </a:pPr>
            <a:r>
              <a:rPr lang="it-IT" sz="4200" dirty="0"/>
              <a:t>- può </a:t>
            </a:r>
            <a:r>
              <a:rPr lang="it-IT" sz="4200" b="1" dirty="0"/>
              <a:t>ridurre recidive a breve termine;</a:t>
            </a:r>
          </a:p>
          <a:p>
            <a:pPr marL="665988" lvl="4" indent="0">
              <a:buNone/>
            </a:pPr>
            <a:r>
              <a:rPr lang="it-IT" sz="4200" dirty="0"/>
              <a:t>- può essere utilizzata per </a:t>
            </a:r>
            <a:r>
              <a:rPr lang="it-IT" sz="4200" b="1" dirty="0"/>
              <a:t>rinforzare la </a:t>
            </a:r>
            <a:r>
              <a:rPr lang="it-IT" sz="4200" b="1" dirty="0" err="1"/>
              <a:t>cruroplastica</a:t>
            </a:r>
            <a:r>
              <a:rPr lang="it-IT" sz="4200" dirty="0"/>
              <a:t>;</a:t>
            </a:r>
          </a:p>
          <a:p>
            <a:pPr marL="665988" lvl="4" indent="0">
              <a:buNone/>
            </a:pPr>
            <a:r>
              <a:rPr lang="it-IT" sz="4200" dirty="0"/>
              <a:t>- decisione caso-per-caso, utilizzate per </a:t>
            </a:r>
            <a:r>
              <a:rPr lang="it-IT" sz="4200" b="1" dirty="0"/>
              <a:t>ernie molto grandi / </a:t>
            </a:r>
            <a:r>
              <a:rPr lang="it-IT" sz="4200" b="1" dirty="0" err="1"/>
              <a:t>paraesofagee</a:t>
            </a:r>
            <a:r>
              <a:rPr lang="it-IT" sz="4200" b="1" dirty="0"/>
              <a:t>;</a:t>
            </a:r>
          </a:p>
          <a:p>
            <a:pPr marL="665988" lvl="4" indent="0">
              <a:buNone/>
            </a:pPr>
            <a:r>
              <a:rPr lang="it-IT" sz="4200" dirty="0"/>
              <a:t>- scelta del tipo di mesh, </a:t>
            </a:r>
            <a:r>
              <a:rPr lang="it-IT" sz="4200" b="1" dirty="0"/>
              <a:t>biologica o vs sintetica </a:t>
            </a:r>
            <a:r>
              <a:rPr lang="it-IT" sz="4200" dirty="0"/>
              <a:t>può influire su rischi peri e postoperatori (seppur 	  rari) di erosione/esofagite/stenosi</a:t>
            </a:r>
          </a:p>
          <a:p>
            <a:pPr marL="665988" lvl="4" indent="0">
              <a:buNone/>
            </a:pPr>
            <a:r>
              <a:rPr lang="it-IT" sz="4200" dirty="0"/>
              <a:t>- </a:t>
            </a:r>
            <a:r>
              <a:rPr lang="it-IT" sz="4200" b="1" dirty="0"/>
              <a:t>non esiste consenso unanime </a:t>
            </a:r>
            <a:r>
              <a:rPr lang="it-IT" sz="4200" dirty="0"/>
              <a:t>in letteratura sul loro utilizzo. </a:t>
            </a:r>
          </a:p>
          <a:p>
            <a:pPr marL="688848" lvl="1" indent="-571500"/>
            <a:r>
              <a:rPr lang="it-IT" sz="4200" b="1" dirty="0"/>
              <a:t>Sleeve-</a:t>
            </a:r>
            <a:r>
              <a:rPr lang="it-IT" sz="4200" b="1" dirty="0" err="1"/>
              <a:t>fundoplicatio</a:t>
            </a:r>
            <a:r>
              <a:rPr lang="it-IT" sz="4200" b="1" dirty="0"/>
              <a:t>: </a:t>
            </a:r>
            <a:r>
              <a:rPr lang="it-IT" sz="4200" dirty="0"/>
              <a:t>Le tecniche ibride possono migliorare il reflusso ma aumentare le complicanze e non sono standardizzate. </a:t>
            </a:r>
          </a:p>
          <a:p>
            <a:pPr marL="117348" lvl="1" indent="0">
              <a:buNone/>
            </a:pPr>
            <a:r>
              <a:rPr lang="it-IT" sz="2100" b="1" i="1" dirty="0" err="1">
                <a:solidFill>
                  <a:schemeClr val="tx1"/>
                </a:solidFill>
              </a:rPr>
              <a:t>Mills</a:t>
            </a:r>
            <a:r>
              <a:rPr lang="it-IT" sz="2100" b="1" i="1" dirty="0">
                <a:solidFill>
                  <a:schemeClr val="tx1"/>
                </a:solidFill>
              </a:rPr>
              <a:t> H. et al., </a:t>
            </a:r>
            <a:r>
              <a:rPr lang="it-IT" sz="2100" b="1" i="1" dirty="0" err="1">
                <a:solidFill>
                  <a:schemeClr val="tx1"/>
                </a:solidFill>
              </a:rPr>
              <a:t>Systematic</a:t>
            </a:r>
            <a:r>
              <a:rPr lang="it-IT" sz="2100" b="1" i="1" dirty="0">
                <a:solidFill>
                  <a:schemeClr val="tx1"/>
                </a:solidFill>
              </a:rPr>
              <a:t> review &amp; meta-</a:t>
            </a:r>
            <a:r>
              <a:rPr lang="it-IT" sz="2100" b="1" i="1" dirty="0" err="1">
                <a:solidFill>
                  <a:schemeClr val="tx1"/>
                </a:solidFill>
              </a:rPr>
              <a:t>analysis</a:t>
            </a:r>
            <a:r>
              <a:rPr lang="it-IT" sz="2100" b="1" i="1" dirty="0">
                <a:solidFill>
                  <a:schemeClr val="tx1"/>
                </a:solidFill>
              </a:rPr>
              <a:t> — </a:t>
            </a:r>
            <a:r>
              <a:rPr lang="it-IT" sz="2100" b="1" i="1" dirty="0" err="1">
                <a:solidFill>
                  <a:schemeClr val="tx1"/>
                </a:solidFill>
              </a:rPr>
              <a:t>Obesity</a:t>
            </a:r>
            <a:r>
              <a:rPr lang="it-IT" sz="2100" b="1" i="1" dirty="0">
                <a:solidFill>
                  <a:schemeClr val="tx1"/>
                </a:solidFill>
              </a:rPr>
              <a:t> Surgery, 2023 (analisi </a:t>
            </a:r>
            <a:r>
              <a:rPr lang="it-IT" sz="2100" b="1" i="1" dirty="0" err="1">
                <a:solidFill>
                  <a:schemeClr val="tx1"/>
                </a:solidFill>
              </a:rPr>
              <a:t>outcomes</a:t>
            </a:r>
            <a:r>
              <a:rPr lang="it-IT" sz="2100" b="1" i="1" dirty="0">
                <a:solidFill>
                  <a:schemeClr val="tx1"/>
                </a:solidFill>
              </a:rPr>
              <a:t> LSG±HHR). </a:t>
            </a:r>
            <a:r>
              <a:rPr lang="it-IT" sz="2100" b="1" i="1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SpringerLink</a:t>
            </a:r>
            <a:br>
              <a:rPr lang="it-IT" sz="2100" b="1" i="1" dirty="0">
                <a:solidFill>
                  <a:schemeClr val="tx1"/>
                </a:solidFill>
              </a:rPr>
            </a:br>
            <a:r>
              <a:rPr lang="it-IT" sz="2100" b="1" i="1" dirty="0">
                <a:solidFill>
                  <a:schemeClr val="tx1"/>
                </a:solidFill>
              </a:rPr>
              <a:t>Castagneto-</a:t>
            </a:r>
            <a:r>
              <a:rPr lang="it-IT" sz="2100" b="1" i="1" dirty="0" err="1">
                <a:solidFill>
                  <a:schemeClr val="tx1"/>
                </a:solidFill>
              </a:rPr>
              <a:t>Gissey</a:t>
            </a:r>
            <a:r>
              <a:rPr lang="it-IT" sz="2100" b="1" i="1" dirty="0">
                <a:solidFill>
                  <a:schemeClr val="tx1"/>
                </a:solidFill>
              </a:rPr>
              <a:t> L. et al., </a:t>
            </a:r>
            <a:r>
              <a:rPr lang="it-IT" sz="2100" b="1" i="1" dirty="0" err="1">
                <a:solidFill>
                  <a:schemeClr val="tx1"/>
                </a:solidFill>
              </a:rPr>
              <a:t>Efficacy</a:t>
            </a:r>
            <a:r>
              <a:rPr lang="it-IT" sz="2100" b="1" i="1" dirty="0">
                <a:solidFill>
                  <a:schemeClr val="tx1"/>
                </a:solidFill>
              </a:rPr>
              <a:t> of Sleeve </a:t>
            </a:r>
            <a:r>
              <a:rPr lang="it-IT" sz="2100" b="1" i="1" dirty="0" err="1">
                <a:solidFill>
                  <a:schemeClr val="tx1"/>
                </a:solidFill>
              </a:rPr>
              <a:t>Gastrectomy</a:t>
            </a:r>
            <a:r>
              <a:rPr lang="it-IT" sz="2100" b="1" i="1" dirty="0">
                <a:solidFill>
                  <a:schemeClr val="tx1"/>
                </a:solidFill>
              </a:rPr>
              <a:t> with </a:t>
            </a:r>
            <a:r>
              <a:rPr lang="it-IT" sz="2100" b="1" i="1" dirty="0" err="1">
                <a:solidFill>
                  <a:schemeClr val="tx1"/>
                </a:solidFill>
              </a:rPr>
              <a:t>Concomitant</a:t>
            </a:r>
            <a:r>
              <a:rPr lang="it-IT" sz="2100" b="1" i="1" dirty="0">
                <a:solidFill>
                  <a:schemeClr val="tx1"/>
                </a:solidFill>
              </a:rPr>
              <a:t> </a:t>
            </a:r>
            <a:r>
              <a:rPr lang="it-IT" sz="2100" b="1" i="1" dirty="0" err="1">
                <a:solidFill>
                  <a:schemeClr val="tx1"/>
                </a:solidFill>
              </a:rPr>
              <a:t>Hiatal</a:t>
            </a:r>
            <a:r>
              <a:rPr lang="it-IT" sz="2100" b="1" i="1" dirty="0">
                <a:solidFill>
                  <a:schemeClr val="tx1"/>
                </a:solidFill>
              </a:rPr>
              <a:t> </a:t>
            </a:r>
            <a:r>
              <a:rPr lang="it-IT" sz="2100" b="1" i="1" dirty="0" err="1">
                <a:solidFill>
                  <a:schemeClr val="tx1"/>
                </a:solidFill>
              </a:rPr>
              <a:t>Hernia</a:t>
            </a:r>
            <a:r>
              <a:rPr lang="it-IT" sz="2100" b="1" i="1" dirty="0">
                <a:solidFill>
                  <a:schemeClr val="tx1"/>
                </a:solidFill>
              </a:rPr>
              <a:t> </a:t>
            </a:r>
            <a:r>
              <a:rPr lang="it-IT" sz="2100" b="1" i="1" dirty="0" err="1">
                <a:solidFill>
                  <a:schemeClr val="tx1"/>
                </a:solidFill>
              </a:rPr>
              <a:t>Repair</a:t>
            </a:r>
            <a:r>
              <a:rPr lang="it-IT" sz="2100" b="1" i="1" dirty="0">
                <a:solidFill>
                  <a:schemeClr val="tx1"/>
                </a:solidFill>
              </a:rPr>
              <a:t> (2023). </a:t>
            </a:r>
            <a:r>
              <a:rPr lang="it-IT" sz="2100" b="1" i="1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MDPI+1</a:t>
            </a:r>
            <a:br>
              <a:rPr lang="it-IT" sz="2100" b="1" i="1" dirty="0">
                <a:solidFill>
                  <a:schemeClr val="tx1"/>
                </a:solidFill>
              </a:rPr>
            </a:br>
            <a:r>
              <a:rPr lang="it-IT" sz="2100" b="1" i="1" dirty="0">
                <a:solidFill>
                  <a:schemeClr val="tx1"/>
                </a:solidFill>
              </a:rPr>
              <a:t>ASMBS position </a:t>
            </a:r>
            <a:r>
              <a:rPr lang="it-IT" sz="2100" b="1" i="1" dirty="0" err="1">
                <a:solidFill>
                  <a:schemeClr val="tx1"/>
                </a:solidFill>
              </a:rPr>
              <a:t>statement</a:t>
            </a:r>
            <a:r>
              <a:rPr lang="it-IT" sz="2100" b="1" i="1" dirty="0">
                <a:solidFill>
                  <a:schemeClr val="tx1"/>
                </a:solidFill>
              </a:rPr>
              <a:t> / documenti su riparazione ernia con interventi </a:t>
            </a:r>
            <a:r>
              <a:rPr lang="it-IT" sz="2100" b="1" i="1" dirty="0" err="1">
                <a:solidFill>
                  <a:schemeClr val="tx1"/>
                </a:solidFill>
              </a:rPr>
              <a:t>bariatrici</a:t>
            </a:r>
            <a:r>
              <a:rPr lang="it-IT" sz="2100" b="1" i="1" dirty="0">
                <a:solidFill>
                  <a:schemeClr val="tx1"/>
                </a:solidFill>
              </a:rPr>
              <a:t> (2023–2024). </a:t>
            </a:r>
            <a:r>
              <a:rPr lang="it-IT" sz="2100" b="1" i="1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asmbs.org+1</a:t>
            </a:r>
            <a:br>
              <a:rPr lang="it-IT" sz="2100" b="1" i="1" dirty="0">
                <a:solidFill>
                  <a:schemeClr val="tx1"/>
                </a:solidFill>
              </a:rPr>
            </a:br>
            <a:r>
              <a:rPr lang="it-IT" sz="2100" b="1" i="1" dirty="0" err="1">
                <a:solidFill>
                  <a:schemeClr val="tx1"/>
                </a:solidFill>
              </a:rPr>
              <a:t>Boru</a:t>
            </a:r>
            <a:r>
              <a:rPr lang="it-IT" sz="2100" b="1" i="1" dirty="0">
                <a:solidFill>
                  <a:schemeClr val="tx1"/>
                </a:solidFill>
              </a:rPr>
              <a:t> CE. Long-</a:t>
            </a:r>
            <a:r>
              <a:rPr lang="it-IT" sz="2100" b="1" i="1" dirty="0" err="1">
                <a:solidFill>
                  <a:schemeClr val="tx1"/>
                </a:solidFill>
              </a:rPr>
              <a:t>term</a:t>
            </a:r>
            <a:r>
              <a:rPr lang="it-IT" sz="2100" b="1" i="1" dirty="0">
                <a:solidFill>
                  <a:schemeClr val="tx1"/>
                </a:solidFill>
              </a:rPr>
              <a:t> </a:t>
            </a:r>
            <a:r>
              <a:rPr lang="it-IT" sz="2100" b="1" i="1" dirty="0" err="1">
                <a:solidFill>
                  <a:schemeClr val="tx1"/>
                </a:solidFill>
              </a:rPr>
              <a:t>results</a:t>
            </a:r>
            <a:r>
              <a:rPr lang="it-IT" sz="2100" b="1" i="1" dirty="0">
                <a:solidFill>
                  <a:schemeClr val="tx1"/>
                </a:solidFill>
              </a:rPr>
              <a:t> after LSG + </a:t>
            </a:r>
            <a:r>
              <a:rPr lang="it-IT" sz="2100" b="1" i="1" dirty="0" err="1">
                <a:solidFill>
                  <a:schemeClr val="tx1"/>
                </a:solidFill>
              </a:rPr>
              <a:t>posterior</a:t>
            </a:r>
            <a:r>
              <a:rPr lang="it-IT" sz="2100" b="1" i="1" dirty="0">
                <a:solidFill>
                  <a:schemeClr val="tx1"/>
                </a:solidFill>
              </a:rPr>
              <a:t> </a:t>
            </a:r>
            <a:r>
              <a:rPr lang="it-IT" sz="2100" b="1" i="1" dirty="0" err="1">
                <a:solidFill>
                  <a:schemeClr val="tx1"/>
                </a:solidFill>
              </a:rPr>
              <a:t>cruroplasty</a:t>
            </a:r>
            <a:r>
              <a:rPr lang="it-IT" sz="2100" b="1" i="1" dirty="0">
                <a:solidFill>
                  <a:schemeClr val="tx1"/>
                </a:solidFill>
              </a:rPr>
              <a:t> (analisi recidive a 5 anni). </a:t>
            </a:r>
            <a:r>
              <a:rPr lang="it-IT" sz="2100" b="1" i="1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PubMed</a:t>
            </a:r>
            <a:br>
              <a:rPr lang="it-IT" sz="2100" b="1" i="1" dirty="0">
                <a:solidFill>
                  <a:schemeClr val="tx1"/>
                </a:solidFill>
              </a:rPr>
            </a:br>
            <a:r>
              <a:rPr lang="it-IT" sz="2100" b="1" i="1" dirty="0" err="1">
                <a:solidFill>
                  <a:schemeClr val="tx1"/>
                </a:solidFill>
              </a:rPr>
              <a:t>Analatos</a:t>
            </a:r>
            <a:r>
              <a:rPr lang="it-IT" sz="2100" b="1" i="1" dirty="0">
                <a:solidFill>
                  <a:schemeClr val="tx1"/>
                </a:solidFill>
              </a:rPr>
              <a:t> A. et al.— studio/analisi su mesh vs </a:t>
            </a:r>
            <a:r>
              <a:rPr lang="it-IT" sz="2100" b="1" i="1" dirty="0" err="1">
                <a:solidFill>
                  <a:schemeClr val="tx1"/>
                </a:solidFill>
              </a:rPr>
              <a:t>cruroplastica</a:t>
            </a:r>
            <a:r>
              <a:rPr lang="it-IT" sz="2100" b="1" i="1" dirty="0">
                <a:solidFill>
                  <a:schemeClr val="tx1"/>
                </a:solidFill>
              </a:rPr>
              <a:t> e rischi a lungo termine. </a:t>
            </a:r>
            <a:r>
              <a:rPr lang="it-IT" sz="2100" b="1" i="1" dirty="0" err="1">
                <a:solidFill>
                  <a:schemeClr val="tx1"/>
                </a:solidFill>
              </a:rPr>
              <a:t>Jama</a:t>
            </a:r>
            <a:r>
              <a:rPr lang="it-IT" sz="2100" b="1" i="1" dirty="0">
                <a:solidFill>
                  <a:schemeClr val="tx1"/>
                </a:solidFill>
              </a:rPr>
              <a:t> Surgery 2024.</a:t>
            </a:r>
          </a:p>
        </p:txBody>
      </p:sp>
    </p:spTree>
    <p:extLst>
      <p:ext uri="{BB962C8B-B14F-4D97-AF65-F5344CB8AC3E}">
        <p14:creationId xmlns:p14="http://schemas.microsoft.com/office/powerpoint/2010/main" val="652201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D5964-38C3-30E3-C569-DF4506CE032E}"/>
              </a:ext>
            </a:extLst>
          </p:cNvPr>
          <p:cNvSpPr txBox="1">
            <a:spLocks/>
          </p:cNvSpPr>
          <p:nvPr/>
        </p:nvSpPr>
        <p:spPr>
          <a:xfrm>
            <a:off x="-102244" y="153966"/>
            <a:ext cx="11981727" cy="4525963"/>
          </a:xfrm>
          <a:prstGeom prst="rect">
            <a:avLst/>
          </a:prstGeom>
        </p:spPr>
        <p:txBody>
          <a:bodyPr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 sz="1800"/>
            </a:pPr>
            <a:endParaRPr lang="it-IT" sz="3000"/>
          </a:p>
        </p:txBody>
      </p: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D6FBF9CA-6F29-5667-CEE5-D90B8F97C0DB}"/>
              </a:ext>
            </a:extLst>
          </p:cNvPr>
          <p:cNvSpPr txBox="1">
            <a:spLocks/>
          </p:cNvSpPr>
          <p:nvPr/>
        </p:nvSpPr>
        <p:spPr>
          <a:xfrm>
            <a:off x="147260" y="246564"/>
            <a:ext cx="11482717" cy="609985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7348" lvl="1" indent="0" algn="ctr">
              <a:buNone/>
            </a:pPr>
            <a:r>
              <a:rPr lang="it-IT" sz="4500" b="1" dirty="0">
                <a:solidFill>
                  <a:srgbClr val="FF0000"/>
                </a:solidFill>
              </a:rPr>
              <a:t>Test intraoperatorio della tenuta di sutura</a:t>
            </a:r>
            <a:endParaRPr lang="it-IT" sz="4500" b="1" dirty="0"/>
          </a:p>
          <a:p>
            <a:pPr marL="117348" lvl="1" indent="0">
              <a:buNone/>
            </a:pPr>
            <a:r>
              <a:rPr lang="it-IT" sz="3500" b="1" dirty="0">
                <a:latin typeface="Calibri" panose="020F0502020204030204" pitchFamily="34" charset="0"/>
                <a:cs typeface="Calibri" panose="020F0502020204030204" pitchFamily="34" charset="0"/>
              </a:rPr>
              <a:t>Metodo</a:t>
            </a:r>
            <a:r>
              <a:rPr lang="it-IT" sz="35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it-IT" sz="35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blu di metilene o air leak test. </a:t>
            </a:r>
            <a:endParaRPr lang="it-IT" sz="35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60248" lvl="1" indent="-342900">
              <a:buFont typeface="Courier New" panose="02070309020205020404" pitchFamily="49" charset="0"/>
              <a:buChar char="o"/>
            </a:pPr>
            <a:r>
              <a:rPr lang="it-IT" sz="35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Pro: </a:t>
            </a:r>
            <a:r>
              <a:rPr lang="it-IT" sz="35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Identifica perdite immediate consentendo riparazione intraoperatoria.</a:t>
            </a:r>
            <a:endParaRPr lang="it-IT" sz="35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60248" lvl="1" indent="-342900">
              <a:buFont typeface="Courier New" panose="02070309020205020404" pitchFamily="49" charset="0"/>
              <a:buChar char="o"/>
            </a:pPr>
            <a:r>
              <a:rPr lang="it-IT" sz="35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Contro: </a:t>
            </a:r>
            <a:r>
              <a:rPr lang="it-IT" sz="35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Non elimina tutte le leak post-operatorie; sensibilità e valore predittivo s</a:t>
            </a:r>
            <a:r>
              <a:rPr lang="it-IT" sz="35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ono </a:t>
            </a:r>
            <a:r>
              <a:rPr lang="it-IT" sz="35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variabili.</a:t>
            </a:r>
            <a:endParaRPr lang="it-IT" sz="35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60248" lvl="1" indent="-342900">
              <a:buFont typeface="Courier New" panose="02070309020205020404" pitchFamily="49" charset="0"/>
              <a:buChar char="o"/>
            </a:pPr>
            <a:r>
              <a:rPr lang="it-IT" sz="35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Evidenza</a:t>
            </a:r>
            <a:r>
              <a:rPr lang="it-IT" sz="35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br>
              <a:rPr lang="it-IT" sz="35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it-IT" sz="35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Uso routinario diffuso; </a:t>
            </a:r>
            <a:br>
              <a:rPr lang="it-IT" sz="35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it-IT" sz="35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riduce leak clinici quando positività poiché vi è successiva immediata riparazione;</a:t>
            </a:r>
            <a:br>
              <a:rPr lang="it-IT" sz="35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it-IT" sz="35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n</a:t>
            </a:r>
            <a:r>
              <a:rPr lang="it-IT" sz="35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 sostituisce buone pratiche operatorie (corretta tecnica chirurgica fondamentale).</a:t>
            </a:r>
          </a:p>
          <a:p>
            <a:pPr marL="117348" lvl="1" indent="0">
              <a:buNone/>
            </a:pPr>
            <a:endParaRPr lang="it-IT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00" b="1" i="1" dirty="0">
                <a:solidFill>
                  <a:schemeClr val="tx1"/>
                </a:solidFill>
              </a:rPr>
              <a:t>Risk </a:t>
            </a:r>
            <a:r>
              <a:rPr lang="it-IT" sz="900" b="1" i="1" dirty="0" err="1">
                <a:solidFill>
                  <a:schemeClr val="tx1"/>
                </a:solidFill>
              </a:rPr>
              <a:t>Factors</a:t>
            </a:r>
            <a:r>
              <a:rPr lang="it-IT" sz="900" b="1" i="1" dirty="0">
                <a:solidFill>
                  <a:schemeClr val="tx1"/>
                </a:solidFill>
              </a:rPr>
              <a:t> and Management </a:t>
            </a:r>
            <a:r>
              <a:rPr lang="it-IT" sz="900" b="1" i="1" dirty="0" err="1">
                <a:solidFill>
                  <a:schemeClr val="tx1"/>
                </a:solidFill>
              </a:rPr>
              <a:t>Approaches</a:t>
            </a:r>
            <a:r>
              <a:rPr lang="it-IT" sz="900" b="1" i="1" dirty="0">
                <a:solidFill>
                  <a:schemeClr val="tx1"/>
                </a:solidFill>
              </a:rPr>
              <a:t> for </a:t>
            </a:r>
            <a:r>
              <a:rPr lang="it-IT" sz="900" b="1" i="1" dirty="0" err="1">
                <a:solidFill>
                  <a:schemeClr val="tx1"/>
                </a:solidFill>
              </a:rPr>
              <a:t>Staple</a:t>
            </a:r>
            <a:r>
              <a:rPr lang="it-IT" sz="900" b="1" i="1" dirty="0">
                <a:solidFill>
                  <a:schemeClr val="tx1"/>
                </a:solidFill>
              </a:rPr>
              <a:t> Line Leaks Following Sleeve </a:t>
            </a:r>
            <a:r>
              <a:rPr lang="it-IT" sz="900" b="1" i="1" dirty="0" err="1">
                <a:solidFill>
                  <a:schemeClr val="tx1"/>
                </a:solidFill>
              </a:rPr>
              <a:t>Gastrectomy</a:t>
            </a:r>
            <a:r>
              <a:rPr lang="it-IT" sz="900" b="1" i="1" dirty="0">
                <a:solidFill>
                  <a:schemeClr val="tx1"/>
                </a:solidFill>
              </a:rPr>
              <a:t>: A Single-Center </a:t>
            </a:r>
            <a:r>
              <a:rPr lang="it-IT" sz="900" b="1" i="1" dirty="0" err="1">
                <a:solidFill>
                  <a:schemeClr val="tx1"/>
                </a:solidFill>
              </a:rPr>
              <a:t>Retrospective</a:t>
            </a:r>
            <a:r>
              <a:rPr lang="it-IT" sz="900" b="1" i="1" dirty="0">
                <a:solidFill>
                  <a:schemeClr val="tx1"/>
                </a:solidFill>
              </a:rPr>
              <a:t> Study of 402 </a:t>
            </a:r>
            <a:r>
              <a:rPr lang="it-IT" sz="900" b="1" i="1" dirty="0" err="1">
                <a:solidFill>
                  <a:schemeClr val="tx1"/>
                </a:solidFill>
              </a:rPr>
              <a:t>Patients</a:t>
            </a:r>
            <a:endParaRPr lang="it-IT" sz="900" b="1" i="1" dirty="0">
              <a:solidFill>
                <a:schemeClr val="tx1"/>
              </a:solidFill>
            </a:endParaRPr>
          </a:p>
          <a:p>
            <a:pPr marL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00" b="1" i="1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Georgios-Ioannis Verras</a:t>
            </a:r>
            <a:r>
              <a:rPr lang="it-IT" sz="900" b="1" i="1" dirty="0">
                <a:solidFill>
                  <a:schemeClr val="tx1"/>
                </a:solidFill>
              </a:rPr>
              <a:t> 1,2,*,†, </a:t>
            </a:r>
            <a:r>
              <a:rPr lang="it-IT" sz="900" b="1" i="1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Francesk Mulita</a:t>
            </a:r>
            <a:r>
              <a:rPr lang="it-IT" sz="900" b="1" i="1" dirty="0">
                <a:solidFill>
                  <a:schemeClr val="tx1"/>
                </a:solidFill>
              </a:rPr>
              <a:t> 1,*,†, </a:t>
            </a:r>
            <a:r>
              <a:rPr lang="it-IT" sz="900" b="1" i="1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Charalampos Lampropoulos</a:t>
            </a:r>
            <a:r>
              <a:rPr lang="it-IT" sz="900" b="1" i="1" dirty="0">
                <a:solidFill>
                  <a:schemeClr val="tx1"/>
                </a:solidFill>
              </a:rPr>
              <a:t> 1, </a:t>
            </a:r>
            <a:r>
              <a:rPr lang="it-IT" sz="900" b="1" i="1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Dimitrios Kehagias</a:t>
            </a:r>
            <a:r>
              <a:rPr lang="it-IT" sz="900" b="1" i="1" dirty="0">
                <a:solidFill>
                  <a:schemeClr val="tx1"/>
                </a:solidFill>
              </a:rPr>
              <a:t> 1, </a:t>
            </a:r>
            <a:r>
              <a:rPr lang="it-IT" sz="900" b="1" i="1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Oliver Curwen</a:t>
            </a:r>
            <a:r>
              <a:rPr lang="it-IT" sz="900" b="1" i="1" dirty="0">
                <a:solidFill>
                  <a:schemeClr val="tx1"/>
                </a:solidFill>
              </a:rPr>
              <a:t> 2, </a:t>
            </a:r>
            <a:r>
              <a:rPr lang="it-IT" sz="900" b="1" i="1" dirty="0">
                <a:solidFill>
                  <a:schemeClr val="tx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Andreas Antzoulas</a:t>
            </a:r>
            <a:r>
              <a:rPr lang="it-IT" sz="900" b="1" i="1" dirty="0">
                <a:solidFill>
                  <a:schemeClr val="tx1"/>
                </a:solidFill>
              </a:rPr>
              <a:t> 2, </a:t>
            </a:r>
            <a:r>
              <a:rPr lang="it-IT" sz="900" b="1" i="1" dirty="0">
                <a:solidFill>
                  <a:schemeClr val="tx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Ioannis Panagiotopoulos</a:t>
            </a:r>
            <a:r>
              <a:rPr lang="it-IT" sz="900" b="1" i="1" dirty="0">
                <a:solidFill>
                  <a:schemeClr val="tx1"/>
                </a:solidFill>
              </a:rPr>
              <a:t> 3, </a:t>
            </a:r>
            <a:r>
              <a:rPr lang="it-IT" sz="900" b="1" i="1" dirty="0">
                <a:solidFill>
                  <a:schemeClr val="tx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Vasileios Leivaditis</a:t>
            </a:r>
            <a:r>
              <a:rPr lang="it-IT" sz="900" b="1" i="1" dirty="0">
                <a:solidFill>
                  <a:schemeClr val="tx1"/>
                </a:solidFill>
              </a:rPr>
              <a:t> 4, </a:t>
            </a:r>
            <a:r>
              <a:rPr lang="it-IT" sz="900" b="1" i="1" dirty="0">
                <a:solidFill>
                  <a:schemeClr val="tx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Ioannis Kehagias</a:t>
            </a:r>
            <a:r>
              <a:rPr lang="it-IT" sz="900" b="1" i="1" dirty="0">
                <a:solidFill>
                  <a:schemeClr val="tx1"/>
                </a:solidFill>
              </a:rPr>
              <a:t> 1 </a:t>
            </a:r>
            <a:r>
              <a:rPr lang="it-IT" sz="900" b="1" i="1" dirty="0" err="1">
                <a:solidFill>
                  <a:schemeClr val="tx1"/>
                </a:solidFill>
              </a:rPr>
              <a:t>J</a:t>
            </a:r>
            <a:r>
              <a:rPr lang="it-IT" sz="900" b="1" i="1" dirty="0">
                <a:solidFill>
                  <a:schemeClr val="tx1"/>
                </a:solidFill>
              </a:rPr>
              <a:t> Pers </a:t>
            </a:r>
            <a:r>
              <a:rPr lang="it-IT" sz="900" b="1" i="1" dirty="0" err="1">
                <a:solidFill>
                  <a:schemeClr val="tx1"/>
                </a:solidFill>
              </a:rPr>
              <a:t>Med</a:t>
            </a:r>
            <a:r>
              <a:rPr lang="it-IT" sz="900" b="1" i="1" dirty="0">
                <a:solidFill>
                  <a:schemeClr val="tx1"/>
                </a:solidFill>
              </a:rPr>
              <a:t>. 2023 Sep 21;13(9):1422. </a:t>
            </a:r>
            <a:r>
              <a:rPr lang="it-IT" sz="900" b="1" i="1" dirty="0" err="1">
                <a:solidFill>
                  <a:schemeClr val="tx1"/>
                </a:solidFill>
              </a:rPr>
              <a:t>doi</a:t>
            </a:r>
            <a:r>
              <a:rPr lang="it-IT" sz="900" b="1" i="1" dirty="0">
                <a:solidFill>
                  <a:schemeClr val="tx1"/>
                </a:solidFill>
              </a:rPr>
              <a:t>: </a:t>
            </a:r>
            <a:r>
              <a:rPr lang="it-IT" sz="900" b="1" i="1" dirty="0">
                <a:solidFill>
                  <a:schemeClr val="tx1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10.3390/jpm13091422</a:t>
            </a:r>
            <a:endParaRPr lang="it-IT" sz="900" b="1" i="1" dirty="0">
              <a:solidFill>
                <a:schemeClr val="tx1"/>
              </a:solidFill>
            </a:endParaRPr>
          </a:p>
          <a:p>
            <a:pPr marL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00" b="1" i="1" dirty="0">
                <a:solidFill>
                  <a:schemeClr val="tx1"/>
                </a:solidFill>
              </a:rPr>
              <a:t>Editor: Kenneth PH Pritzker PMCID: PMC10532722  PMID: </a:t>
            </a:r>
            <a:r>
              <a:rPr lang="it-IT" sz="900" b="1" i="1" dirty="0">
                <a:solidFill>
                  <a:schemeClr val="tx1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37763189</a:t>
            </a:r>
            <a:endParaRPr lang="it-IT" sz="900" b="1" i="1" dirty="0">
              <a:solidFill>
                <a:schemeClr val="tx1"/>
              </a:solidFill>
            </a:endParaRPr>
          </a:p>
          <a:p>
            <a:pPr marL="117348" lvl="1" indent="0">
              <a:buNone/>
            </a:pPr>
            <a:endParaRPr lang="it-IT" sz="11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965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D5964-38C3-30E3-C569-DF4506CE032E}"/>
              </a:ext>
            </a:extLst>
          </p:cNvPr>
          <p:cNvSpPr txBox="1">
            <a:spLocks/>
          </p:cNvSpPr>
          <p:nvPr/>
        </p:nvSpPr>
        <p:spPr>
          <a:xfrm>
            <a:off x="-102244" y="153966"/>
            <a:ext cx="11981727" cy="4525963"/>
          </a:xfrm>
          <a:prstGeom prst="rect">
            <a:avLst/>
          </a:prstGeom>
        </p:spPr>
        <p:txBody>
          <a:bodyPr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 sz="1800"/>
            </a:pPr>
            <a:endParaRPr lang="it-IT" sz="3000"/>
          </a:p>
        </p:txBody>
      </p: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D6FBF9CA-6F29-5667-CEE5-D90B8F97C0DB}"/>
              </a:ext>
            </a:extLst>
          </p:cNvPr>
          <p:cNvSpPr txBox="1">
            <a:spLocks/>
          </p:cNvSpPr>
          <p:nvPr/>
        </p:nvSpPr>
        <p:spPr>
          <a:xfrm>
            <a:off x="312517" y="165541"/>
            <a:ext cx="11482717" cy="6099858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7348" lvl="1" indent="0">
              <a:buNone/>
            </a:pPr>
            <a:endParaRPr lang="it-IT" sz="2800" b="1" dirty="0">
              <a:solidFill>
                <a:srgbClr val="FF0000"/>
              </a:solidFill>
            </a:endParaRPr>
          </a:p>
          <a:p>
            <a:pPr marL="117348" lvl="1" indent="0">
              <a:buNone/>
            </a:pPr>
            <a:endParaRPr lang="it-IT" sz="2800" b="1" dirty="0">
              <a:solidFill>
                <a:srgbClr val="FF0000"/>
              </a:solidFill>
            </a:endParaRPr>
          </a:p>
          <a:p>
            <a:pPr marL="117348" lvl="1" indent="0">
              <a:buNone/>
            </a:pPr>
            <a:endParaRPr lang="it-IT" sz="2800" b="1" dirty="0">
              <a:solidFill>
                <a:srgbClr val="FF0000"/>
              </a:solidFill>
            </a:endParaRPr>
          </a:p>
          <a:p>
            <a:pPr marL="117348" lvl="1" indent="0">
              <a:buNone/>
            </a:pPr>
            <a:endParaRPr lang="it-IT" sz="2800" b="1" dirty="0">
              <a:solidFill>
                <a:srgbClr val="FF0000"/>
              </a:solidFill>
            </a:endParaRPr>
          </a:p>
          <a:p>
            <a:pPr marL="117348" lvl="1" indent="0">
              <a:buNone/>
            </a:pPr>
            <a:endParaRPr lang="it-IT" sz="2800" b="1" dirty="0">
              <a:solidFill>
                <a:srgbClr val="FF0000"/>
              </a:solidFill>
            </a:endParaRPr>
          </a:p>
          <a:p>
            <a:pPr marL="117348" lvl="1" indent="0" algn="ctr">
              <a:buNone/>
            </a:pPr>
            <a:r>
              <a:rPr lang="it-IT" sz="4800" b="1" dirty="0" err="1">
                <a:solidFill>
                  <a:srgbClr val="FF0000"/>
                </a:solidFill>
              </a:rPr>
              <a:t>Outcomes</a:t>
            </a:r>
            <a:r>
              <a:rPr lang="it-IT" sz="4800" b="1" dirty="0">
                <a:solidFill>
                  <a:srgbClr val="FF0000"/>
                </a:solidFill>
              </a:rPr>
              <a:t> principali considerati</a:t>
            </a:r>
            <a:endParaRPr lang="it-IT" sz="48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917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D5964-38C3-30E3-C569-DF4506CE032E}"/>
              </a:ext>
            </a:extLst>
          </p:cNvPr>
          <p:cNvSpPr txBox="1">
            <a:spLocks/>
          </p:cNvSpPr>
          <p:nvPr/>
        </p:nvSpPr>
        <p:spPr>
          <a:xfrm>
            <a:off x="-102244" y="153966"/>
            <a:ext cx="11981727" cy="4525963"/>
          </a:xfrm>
          <a:prstGeom prst="rect">
            <a:avLst/>
          </a:prstGeom>
        </p:spPr>
        <p:txBody>
          <a:bodyPr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 sz="1800"/>
            </a:pPr>
            <a:endParaRPr lang="it-IT" sz="3000"/>
          </a:p>
        </p:txBody>
      </p:sp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D6FBF9CA-6F29-5667-CEE5-D90B8F97C0DB}"/>
              </a:ext>
            </a:extLst>
          </p:cNvPr>
          <p:cNvSpPr txBox="1">
            <a:spLocks/>
          </p:cNvSpPr>
          <p:nvPr/>
        </p:nvSpPr>
        <p:spPr>
          <a:xfrm>
            <a:off x="312517" y="165541"/>
            <a:ext cx="11482717" cy="6099858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7348" lvl="1" indent="0">
              <a:buNone/>
            </a:pPr>
            <a:endParaRPr lang="it-IT" sz="2800" b="1" dirty="0">
              <a:solidFill>
                <a:srgbClr val="FF0000"/>
              </a:solidFill>
            </a:endParaRPr>
          </a:p>
          <a:p>
            <a:pPr marL="117348" lvl="1" indent="0">
              <a:buNone/>
            </a:pPr>
            <a:endParaRPr lang="it-IT" sz="2800" b="1" dirty="0">
              <a:solidFill>
                <a:srgbClr val="FF0000"/>
              </a:solidFill>
            </a:endParaRPr>
          </a:p>
          <a:p>
            <a:pPr marL="117348" lvl="1" indent="0">
              <a:buNone/>
            </a:pPr>
            <a:endParaRPr lang="it-IT" sz="2800" b="1" dirty="0">
              <a:solidFill>
                <a:srgbClr val="FF0000"/>
              </a:solidFill>
            </a:endParaRPr>
          </a:p>
          <a:p>
            <a:pPr marL="117348" lvl="1" indent="0">
              <a:buNone/>
            </a:pPr>
            <a:endParaRPr lang="it-IT" sz="2800" b="1" dirty="0">
              <a:solidFill>
                <a:srgbClr val="FF0000"/>
              </a:solidFill>
            </a:endParaRPr>
          </a:p>
          <a:p>
            <a:pPr marL="117348" lvl="1" indent="0">
              <a:buNone/>
            </a:pP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75AA1C79-1B50-6350-097E-A78E7D2D61AD}"/>
              </a:ext>
            </a:extLst>
          </p:cNvPr>
          <p:cNvSpPr txBox="1">
            <a:spLocks/>
          </p:cNvSpPr>
          <p:nvPr/>
        </p:nvSpPr>
        <p:spPr>
          <a:xfrm>
            <a:off x="312517" y="148178"/>
            <a:ext cx="11377448" cy="6099857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4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Perdita di peso (EWL / %TWL)</a:t>
            </a:r>
            <a:endParaRPr lang="it-IT" sz="4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rgbClr val="000000"/>
                </a:solidFill>
              </a:rPr>
              <a:t>Dopo una </a:t>
            </a:r>
            <a:r>
              <a:rPr lang="it-IT" b="1" dirty="0">
                <a:solidFill>
                  <a:srgbClr val="000000"/>
                </a:solidFill>
              </a:rPr>
              <a:t>sleeve </a:t>
            </a:r>
            <a:r>
              <a:rPr lang="it-IT" b="1" dirty="0" err="1">
                <a:solidFill>
                  <a:srgbClr val="000000"/>
                </a:solidFill>
              </a:rPr>
              <a:t>gastrectomy</a:t>
            </a:r>
            <a:r>
              <a:rPr lang="it-IT" b="1" dirty="0">
                <a:solidFill>
                  <a:srgbClr val="000000"/>
                </a:solidFill>
              </a:rPr>
              <a:t> (SG)</a:t>
            </a:r>
            <a:r>
              <a:rPr lang="it-IT" dirty="0">
                <a:solidFill>
                  <a:srgbClr val="000000"/>
                </a:solidFill>
              </a:rPr>
              <a:t>, i due parametri più usati per valutare la perdita di peso sono:</a:t>
            </a:r>
          </a:p>
          <a:p>
            <a:pPr marL="0" indent="0">
              <a:buNone/>
            </a:pPr>
            <a:r>
              <a:rPr lang="it-IT" b="1" dirty="0">
                <a:solidFill>
                  <a:srgbClr val="000000"/>
                </a:solidFill>
              </a:rPr>
              <a:t>🔹 EWL = </a:t>
            </a:r>
            <a:r>
              <a:rPr lang="it-IT" b="1" dirty="0" err="1">
                <a:solidFill>
                  <a:srgbClr val="000000"/>
                </a:solidFill>
              </a:rPr>
              <a:t>Excess</a:t>
            </a:r>
            <a:r>
              <a:rPr lang="it-IT" b="1" dirty="0">
                <a:solidFill>
                  <a:srgbClr val="000000"/>
                </a:solidFill>
              </a:rPr>
              <a:t> Weight Loss (%EWL)</a:t>
            </a:r>
            <a:endParaRPr lang="it-IT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rgbClr val="000000"/>
                </a:solidFill>
              </a:rPr>
              <a:t>Indica la </a:t>
            </a:r>
            <a:r>
              <a:rPr lang="it-IT" b="1" dirty="0">
                <a:solidFill>
                  <a:srgbClr val="000000"/>
                </a:solidFill>
              </a:rPr>
              <a:t>percentuale di peso in eccesso perso</a:t>
            </a:r>
            <a:r>
              <a:rPr lang="it-IT" dirty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r>
              <a:rPr lang="it-IT" dirty="0">
                <a:solidFill>
                  <a:srgbClr val="000000"/>
                </a:solidFill>
              </a:rPr>
              <a:t>- %EWL= (peso iniziale − peso attuale)/(peso iniziale − peso ideale) × 100%</a:t>
            </a:r>
          </a:p>
          <a:p>
            <a:pPr marL="0" indent="0">
              <a:buNone/>
            </a:pPr>
            <a:r>
              <a:rPr lang="it-IT" b="1" dirty="0">
                <a:solidFill>
                  <a:srgbClr val="000000"/>
                </a:solidFill>
              </a:rPr>
              <a:t>- %EWL</a:t>
            </a:r>
            <a:r>
              <a:rPr lang="it-IT" dirty="0">
                <a:solidFill>
                  <a:srgbClr val="000000"/>
                </a:solidFill>
                <a:latin typeface="-webkit-standard"/>
              </a:rPr>
              <a:t> è molto usato perché tiene conto del peso ideale.</a:t>
            </a:r>
          </a:p>
          <a:p>
            <a:pPr marL="0" indent="0">
              <a:buNone/>
            </a:pPr>
            <a:endParaRPr lang="it-IT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it-IT" b="1" dirty="0">
                <a:solidFill>
                  <a:srgbClr val="000000"/>
                </a:solidFill>
              </a:rPr>
              <a:t>🔹 TWL = Total Weight Loss (%TWL)</a:t>
            </a:r>
            <a:endParaRPr lang="it-IT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rgbClr val="000000"/>
                </a:solidFill>
              </a:rPr>
              <a:t>Indica la </a:t>
            </a:r>
            <a:r>
              <a:rPr lang="it-IT" b="1" dirty="0">
                <a:solidFill>
                  <a:srgbClr val="000000"/>
                </a:solidFill>
              </a:rPr>
              <a:t>percentuale di peso corporeo totale perso</a:t>
            </a:r>
            <a:r>
              <a:rPr lang="it-IT" dirty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r>
              <a:rPr lang="it-IT" dirty="0">
                <a:solidFill>
                  <a:srgbClr val="000000"/>
                </a:solidFill>
              </a:rPr>
              <a:t>- %TWL = (peso iniziale − peso attuale)/peso iniziale × 100%</a:t>
            </a:r>
          </a:p>
          <a:p>
            <a:pPr marL="0" indent="0">
              <a:buNone/>
            </a:pPr>
            <a:r>
              <a:rPr lang="it-IT" b="1" dirty="0">
                <a:solidFill>
                  <a:srgbClr val="000000"/>
                </a:solidFill>
              </a:rPr>
              <a:t>- %TWL</a:t>
            </a:r>
            <a:r>
              <a:rPr lang="it-IT" dirty="0">
                <a:solidFill>
                  <a:srgbClr val="000000"/>
                </a:solidFill>
                <a:latin typeface="-webkit-standard"/>
              </a:rPr>
              <a:t> è sempre più considerato perché è indipendente dal calcolo del “peso ideale”, quindi risultante in un calcolo più diretto.</a:t>
            </a:r>
            <a:endParaRPr lang="it-IT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it-IT" dirty="0">
              <a:solidFill>
                <a:srgbClr val="000000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42835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B46CFAE5-0253-F726-E779-5C799B194AFA}"/>
              </a:ext>
            </a:extLst>
          </p:cNvPr>
          <p:cNvSpPr txBox="1">
            <a:spLocks/>
          </p:cNvSpPr>
          <p:nvPr/>
        </p:nvSpPr>
        <p:spPr>
          <a:xfrm>
            <a:off x="407276" y="399890"/>
            <a:ext cx="11377448" cy="5723117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it-IT" sz="11200" b="1" dirty="0">
                <a:latin typeface="Arial" panose="020B0604020202020204" pitchFamily="34" charset="0"/>
              </a:rPr>
              <a:t>A 12 mesi:</a:t>
            </a:r>
          </a:p>
          <a:p>
            <a:pPr marL="0" indent="0">
              <a:buNone/>
            </a:pPr>
            <a:r>
              <a:rPr lang="it-IT" sz="11200" b="1" dirty="0">
                <a:latin typeface="Arial" panose="020B0604020202020204" pitchFamily="34" charset="0"/>
              </a:rPr>
              <a:t>- % EWL ≈ 60–70%</a:t>
            </a:r>
          </a:p>
          <a:p>
            <a:pPr marL="0" indent="0">
              <a:buNone/>
            </a:pPr>
            <a:r>
              <a:rPr lang="it-IT" sz="11200" b="1" dirty="0">
                <a:latin typeface="Arial" panose="020B0604020202020204" pitchFamily="34" charset="0"/>
              </a:rPr>
              <a:t>- % TWL ≈ 25–35%</a:t>
            </a:r>
          </a:p>
          <a:p>
            <a:pPr marL="0" indent="0">
              <a:buNone/>
            </a:pPr>
            <a:endParaRPr lang="it-IT" sz="112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it-IT" sz="112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Bougie</a:t>
            </a:r>
            <a:r>
              <a:rPr lang="it-IT" sz="11200" b="1" dirty="0">
                <a:latin typeface="Arial" panose="020B0604020202020204" pitchFamily="34" charset="0"/>
                <a:ea typeface="Times New Roman" panose="02020603050405020304" pitchFamily="18" charset="0"/>
              </a:rPr>
              <a:t> più stretto </a:t>
            </a:r>
            <a:r>
              <a:rPr lang="it-IT" sz="11200" dirty="0">
                <a:latin typeface="Arial" panose="020B0604020202020204" pitchFamily="34" charset="0"/>
                <a:ea typeface="Times New Roman" panose="02020603050405020304" pitchFamily="18" charset="0"/>
              </a:rPr>
              <a:t>→ </a:t>
            </a:r>
            <a:r>
              <a:rPr lang="it-IT" sz="11200" b="1" dirty="0">
                <a:latin typeface="Arial" panose="020B0604020202020204" pitchFamily="34" charset="0"/>
                <a:ea typeface="Times New Roman" panose="02020603050405020304" pitchFamily="18" charset="0"/>
              </a:rPr>
              <a:t>generalmente più % EWL a 1–2 anni </a:t>
            </a:r>
            <a:r>
              <a:rPr lang="it-IT" sz="11200" dirty="0">
                <a:latin typeface="Arial" panose="020B0604020202020204" pitchFamily="34" charset="0"/>
                <a:ea typeface="Times New Roman" panose="02020603050405020304" pitchFamily="18" charset="0"/>
              </a:rPr>
              <a:t>(differenze medie modeste, variabili tra studi). </a:t>
            </a:r>
            <a:endParaRPr lang="it-IT" sz="1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it-IT" sz="112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Antral</a:t>
            </a:r>
            <a:r>
              <a:rPr lang="it-IT" sz="112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12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resection</a:t>
            </a:r>
            <a:r>
              <a:rPr lang="it-IT" sz="11200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1200" dirty="0">
                <a:latin typeface="Arial" panose="020B0604020202020204" pitchFamily="34" charset="0"/>
                <a:ea typeface="Times New Roman" panose="02020603050405020304" pitchFamily="18" charset="0"/>
              </a:rPr>
              <a:t>può </a:t>
            </a:r>
            <a:r>
              <a:rPr lang="it-IT" sz="11200" b="1" dirty="0">
                <a:latin typeface="Arial" panose="020B0604020202020204" pitchFamily="34" charset="0"/>
                <a:ea typeface="Times New Roman" panose="02020603050405020304" pitchFamily="18" charset="0"/>
              </a:rPr>
              <a:t>migliorare la perdita di peso</a:t>
            </a:r>
            <a:r>
              <a:rPr lang="it-IT" sz="11200" dirty="0">
                <a:latin typeface="Arial" panose="020B0604020202020204" pitchFamily="34" charset="0"/>
                <a:ea typeface="Times New Roman" panose="02020603050405020304" pitchFamily="18" charset="0"/>
              </a:rPr>
              <a:t> in alcune serie, soprattutto in</a:t>
            </a:r>
            <a:r>
              <a:rPr lang="it-IT" sz="11200" b="1" dirty="0">
                <a:latin typeface="Arial" panose="020B0604020202020204" pitchFamily="34" charset="0"/>
                <a:ea typeface="Times New Roman" panose="02020603050405020304" pitchFamily="18" charset="0"/>
              </a:rPr>
              <a:t> super-obesi</a:t>
            </a:r>
            <a:r>
              <a:rPr lang="it-IT" sz="112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it-IT" sz="1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SzPts val="1000"/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it-IT" sz="11200" dirty="0">
                <a:latin typeface="Arial" panose="020B0604020202020204" pitchFamily="34" charset="0"/>
                <a:ea typeface="Times New Roman" panose="02020603050405020304" pitchFamily="18" charset="0"/>
              </a:rPr>
              <a:t>Nel complesso, variazioni tecniche possono tradursi in differenze cliniche moderate, non sempre consistenti a lungo termine.</a:t>
            </a:r>
          </a:p>
          <a:p>
            <a:pPr marL="0" indent="0">
              <a:buSzPts val="1000"/>
              <a:buFont typeface="Wingdings" panose="05000000000000000000" pitchFamily="2" charset="2"/>
              <a:buNone/>
              <a:tabLst>
                <a:tab pos="457200" algn="l"/>
              </a:tabLst>
            </a:pPr>
            <a:endParaRPr lang="it-IT" sz="18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buSzPts val="1000"/>
              <a:buFont typeface="Wingdings" panose="05000000000000000000" pitchFamily="2" charset="2"/>
              <a:buNone/>
              <a:tabLst>
                <a:tab pos="457200" algn="l"/>
              </a:tabLst>
            </a:pPr>
            <a:r>
              <a:rPr lang="it-IT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it-IT" sz="4800" b="1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Calibration</a:t>
            </a:r>
            <a:r>
              <a:rPr lang="it-IT" sz="4800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4800" b="1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Bougie</a:t>
            </a:r>
            <a:r>
              <a:rPr lang="it-IT" sz="4800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Size </a:t>
            </a:r>
            <a:r>
              <a:rPr lang="it-IT" sz="4800" b="1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Selection</a:t>
            </a:r>
            <a:r>
              <a:rPr lang="it-IT" sz="4800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Sleeve </a:t>
            </a:r>
            <a:r>
              <a:rPr lang="it-IT" sz="4800" b="1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Gastrectomy</a:t>
            </a:r>
            <a:r>
              <a:rPr lang="it-IT" sz="4800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 </a:t>
            </a:r>
            <a:r>
              <a:rPr lang="it-IT" sz="4800" b="1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Systematic</a:t>
            </a:r>
            <a:r>
              <a:rPr lang="it-IT" sz="4800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Review and Meta-Analysis.</a:t>
            </a:r>
            <a:endParaRPr lang="it-IT" sz="4800" b="1" kern="0" dirty="0">
              <a:solidFill>
                <a:srgbClr val="2E74B5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it-IT" sz="4800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Review </a:t>
            </a:r>
            <a:r>
              <a:rPr lang="it-IT" sz="4800" b="1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Obes</a:t>
            </a:r>
            <a:r>
              <a:rPr lang="it-IT" sz="4800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Surg2025 Aug;35(8):3221-3227.</a:t>
            </a:r>
            <a:endParaRPr lang="it-IT" sz="4800" b="1" kern="0" dirty="0">
              <a:solidFill>
                <a:srgbClr val="2E74B5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it-IT" sz="4800" b="1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it-IT" sz="4800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10.1007/s11695-025-08013-1. </a:t>
            </a:r>
            <a:r>
              <a:rPr lang="it-IT" sz="4800" b="1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Epub</a:t>
            </a:r>
            <a:r>
              <a:rPr lang="it-IT" sz="4800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2025 </a:t>
            </a:r>
            <a:r>
              <a:rPr lang="it-IT" sz="4800" b="1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Jun</a:t>
            </a:r>
            <a:r>
              <a:rPr lang="it-IT" sz="4800" b="1" i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21.</a:t>
            </a:r>
            <a:endParaRPr lang="it-IT" sz="4800" b="1" kern="0" dirty="0">
              <a:solidFill>
                <a:srgbClr val="2E74B5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3018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B46CFAE5-0253-F726-E779-5C799B194AFA}"/>
              </a:ext>
            </a:extLst>
          </p:cNvPr>
          <p:cNvSpPr txBox="1">
            <a:spLocks/>
          </p:cNvSpPr>
          <p:nvPr/>
        </p:nvSpPr>
        <p:spPr>
          <a:xfrm>
            <a:off x="407276" y="399890"/>
            <a:ext cx="11377448" cy="5723117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C745-5B55-E54F-2385-141E06627C83}"/>
              </a:ext>
            </a:extLst>
          </p:cNvPr>
          <p:cNvSpPr txBox="1">
            <a:spLocks/>
          </p:cNvSpPr>
          <p:nvPr/>
        </p:nvSpPr>
        <p:spPr>
          <a:xfrm>
            <a:off x="127322" y="145247"/>
            <a:ext cx="11615361" cy="597776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SzPts val="1000"/>
              <a:buFont typeface="Wingdings" panose="05000000000000000000" pitchFamily="2" charset="2"/>
              <a:buNone/>
              <a:tabLst>
                <a:tab pos="457200" algn="l"/>
              </a:tabLst>
            </a:pPr>
            <a:r>
              <a:rPr lang="it-IT" sz="16800" b="1" dirty="0">
                <a:solidFill>
                  <a:srgbClr val="FF0000"/>
                </a:solidFill>
              </a:rPr>
              <a:t>GERD </a:t>
            </a:r>
            <a:endParaRPr lang="it-IT" sz="16800" dirty="0">
              <a:latin typeface="Arial" panose="020B0604020202020204" pitchFamily="34" charset="0"/>
            </a:endParaRPr>
          </a:p>
          <a:p>
            <a:pPr marL="0" indent="0">
              <a:buSzPts val="1000"/>
              <a:buFont typeface="Wingdings" panose="05000000000000000000" pitchFamily="2" charset="2"/>
              <a:buNone/>
              <a:tabLst>
                <a:tab pos="457200" algn="l"/>
              </a:tabLst>
            </a:pPr>
            <a:endParaRPr lang="it-IT" sz="8000" dirty="0">
              <a:latin typeface="Arial" panose="020B0604020202020204" pitchFamily="34" charset="0"/>
            </a:endParaRPr>
          </a:p>
          <a:p>
            <a:pPr marL="0" indent="0">
              <a:buSzPts val="1000"/>
              <a:buFont typeface="Wingdings" panose="05000000000000000000" pitchFamily="2" charset="2"/>
              <a:buNone/>
              <a:tabLst>
                <a:tab pos="457200" algn="l"/>
              </a:tabLst>
            </a:pPr>
            <a:r>
              <a:rPr lang="it-IT" sz="11100" dirty="0">
                <a:latin typeface="Arial" panose="020B0604020202020204" pitchFamily="34" charset="0"/>
              </a:rPr>
              <a:t>Revisioni sistematiche rilevano </a:t>
            </a:r>
            <a:r>
              <a:rPr lang="it-IT" sz="11100" b="1" dirty="0">
                <a:latin typeface="Arial" panose="020B0604020202020204" pitchFamily="34" charset="0"/>
              </a:rPr>
              <a:t>comparsa di nuovo GERD </a:t>
            </a:r>
            <a:r>
              <a:rPr lang="it-IT" sz="11100" dirty="0">
                <a:latin typeface="Arial" panose="020B0604020202020204" pitchFamily="34" charset="0"/>
              </a:rPr>
              <a:t>dopo SLG con percentuali dal </a:t>
            </a:r>
            <a:r>
              <a:rPr lang="it-IT" sz="11100" b="1" dirty="0">
                <a:latin typeface="Arial" panose="020B0604020202020204" pitchFamily="34" charset="0"/>
              </a:rPr>
              <a:t>14 al 24% </a:t>
            </a:r>
            <a:r>
              <a:rPr lang="it-IT" sz="11100" dirty="0">
                <a:latin typeface="Arial" panose="020B0604020202020204" pitchFamily="34" charset="0"/>
              </a:rPr>
              <a:t>(divergono per selezione dei pazienti, tecnica chirurgica e durata del follow-up). </a:t>
            </a:r>
            <a:endParaRPr lang="it-IT" sz="11100" dirty="0">
              <a:solidFill>
                <a:srgbClr val="000000"/>
              </a:solidFill>
              <a:latin typeface="-webkit-standard"/>
              <a:ea typeface="Times New Roman" panose="02020603050405020304" pitchFamily="18" charset="0"/>
            </a:endParaRPr>
          </a:p>
          <a:p>
            <a:pPr marL="0" indent="0">
              <a:buSzPts val="1000"/>
              <a:buFont typeface="Wingdings" panose="05000000000000000000" pitchFamily="2" charset="2"/>
              <a:buNone/>
              <a:tabLst>
                <a:tab pos="457200" algn="l"/>
              </a:tabLst>
            </a:pPr>
            <a:endParaRPr lang="it-IT" sz="11100" dirty="0">
              <a:solidFill>
                <a:srgbClr val="000000"/>
              </a:solidFill>
              <a:latin typeface="-webkit-standard"/>
              <a:ea typeface="Times New Roman" panose="02020603050405020304" pitchFamily="18" charset="0"/>
            </a:endParaRPr>
          </a:p>
          <a:p>
            <a:pPr marL="0" indent="0">
              <a:buSzPts val="1000"/>
              <a:buFont typeface="Wingdings" panose="05000000000000000000" pitchFamily="2" charset="2"/>
              <a:buNone/>
              <a:tabLst>
                <a:tab pos="457200" algn="l"/>
              </a:tabLst>
            </a:pPr>
            <a:r>
              <a:rPr lang="it-IT" sz="11100" dirty="0">
                <a:latin typeface="Arial" panose="020B0604020202020204" pitchFamily="34" charset="0"/>
                <a:ea typeface="Times New Roman" panose="02020603050405020304" pitchFamily="18" charset="0"/>
              </a:rPr>
              <a:t>Possono migliorare  il rischio di sviluppare GERD:</a:t>
            </a:r>
            <a:endParaRPr lang="it-IT" sz="1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it-IT" sz="11100" b="1" dirty="0">
                <a:latin typeface="Arial" panose="020B0604020202020204" pitchFamily="34" charset="0"/>
                <a:ea typeface="Times New Roman" panose="02020603050405020304" pitchFamily="18" charset="0"/>
              </a:rPr>
              <a:t>- tecniche che preservano più </a:t>
            </a:r>
            <a:r>
              <a:rPr lang="it-IT" sz="111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antrum</a:t>
            </a:r>
            <a:r>
              <a:rPr lang="it-IT" sz="11100" b="1" dirty="0"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</a:p>
          <a:p>
            <a:pPr marL="114300" indent="0">
              <a:buNone/>
            </a:pPr>
            <a:r>
              <a:rPr lang="it-IT" sz="11100" b="1" dirty="0">
                <a:latin typeface="Arial" panose="020B0604020202020204" pitchFamily="34" charset="0"/>
                <a:ea typeface="Times New Roman" panose="02020603050405020304" pitchFamily="18" charset="0"/>
              </a:rPr>
              <a:t>- calibratura non eccessivamente stretta;</a:t>
            </a:r>
          </a:p>
          <a:p>
            <a:pPr marL="114300" indent="0">
              <a:buNone/>
            </a:pPr>
            <a:r>
              <a:rPr lang="it-IT" sz="11100" b="1" dirty="0">
                <a:latin typeface="Arial" panose="020B0604020202020204" pitchFamily="34" charset="0"/>
                <a:ea typeface="Times New Roman" panose="02020603050405020304" pitchFamily="18" charset="0"/>
              </a:rPr>
              <a:t>- correzione dell’ernia iatale contemporanea.</a:t>
            </a:r>
          </a:p>
          <a:p>
            <a:pPr marL="114300" indent="0">
              <a:buFont typeface="Wingdings" panose="05000000000000000000" pitchFamily="2" charset="2"/>
              <a:buNone/>
            </a:pPr>
            <a:endParaRPr lang="it-IT" sz="4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it-IT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new </a:t>
            </a:r>
            <a:r>
              <a:rPr lang="it-IT" sz="48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onset</a:t>
            </a:r>
            <a:r>
              <a:rPr lang="it-IT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GERD after sleeve </a:t>
            </a:r>
            <a:r>
              <a:rPr lang="it-IT" sz="48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gastrectomy</a:t>
            </a:r>
            <a:r>
              <a:rPr lang="it-IT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 </a:t>
            </a:r>
            <a:r>
              <a:rPr lang="it-IT" sz="48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systematic</a:t>
            </a:r>
            <a:r>
              <a:rPr lang="it-IT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review. </a:t>
            </a:r>
            <a:r>
              <a:rPr lang="it-IT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Giovanna Pavone</a:t>
            </a:r>
            <a:r>
              <a:rPr lang="it-IT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a, </a:t>
            </a:r>
            <a:r>
              <a:rPr lang="it-IT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Nicola Tartaglia</a:t>
            </a:r>
            <a:r>
              <a:rPr lang="it-IT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a,∗, </a:t>
            </a:r>
            <a:r>
              <a:rPr lang="it-IT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Alessandro Porfido</a:t>
            </a:r>
            <a:r>
              <a:rPr lang="it-IT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a, </a:t>
            </a:r>
            <a:r>
              <a:rPr lang="it-IT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Piercarmine Panzera</a:t>
            </a:r>
            <a:r>
              <a:rPr lang="it-IT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b, </a:t>
            </a:r>
            <a:r>
              <a:rPr lang="it-IT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Mario Pacilli</a:t>
            </a:r>
            <a:r>
              <a:rPr lang="it-IT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a, </a:t>
            </a:r>
            <a:r>
              <a:rPr lang="it-IT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Antonio Ambrosi</a:t>
            </a:r>
            <a:r>
              <a:rPr lang="it-IT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 PMCID: PMC9006745  PMID: </a:t>
            </a:r>
            <a:r>
              <a:rPr lang="it-IT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35432994</a:t>
            </a:r>
            <a:r>
              <a:rPr lang="it-IT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Ann Med Surg (</a:t>
            </a:r>
            <a:r>
              <a:rPr lang="en-US" sz="48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Lond</a:t>
            </a:r>
            <a:r>
              <a:rPr lang="en-US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2022 Apr 5;77:103584. </a:t>
            </a:r>
            <a:r>
              <a:rPr lang="en-US" sz="48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10.1016/j.amsu.2022.103584</a:t>
            </a:r>
            <a:endParaRPr lang="en-US" sz="4800" b="1" i="1" kern="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en-US" sz="4800" b="1" i="1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it-IT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GERD </a:t>
            </a:r>
            <a:r>
              <a:rPr lang="it-IT" sz="48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it-IT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it-IT" sz="48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Complication</a:t>
            </a:r>
            <a:r>
              <a:rPr lang="it-IT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sz="48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Laparoscopic</a:t>
            </a:r>
            <a:r>
              <a:rPr lang="it-IT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Sleeve </a:t>
            </a:r>
            <a:r>
              <a:rPr lang="it-IT" sz="48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Gastrectomy</a:t>
            </a:r>
            <a:r>
              <a:rPr lang="it-IT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the Treatment of </a:t>
            </a:r>
            <a:r>
              <a:rPr lang="it-IT" sz="48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Obesity</a:t>
            </a:r>
            <a:r>
              <a:rPr lang="it-IT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 </a:t>
            </a:r>
            <a:r>
              <a:rPr lang="it-IT" sz="48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Systematic</a:t>
            </a:r>
            <a:r>
              <a:rPr lang="it-IT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Review and Meta-Analysis. </a:t>
            </a:r>
            <a:r>
              <a:rPr lang="it-IT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Przemysław Znamirowski</a:t>
            </a:r>
            <a:r>
              <a:rPr lang="it-IT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 tooltip="Collegium Medicum, The Jan Kochanowski University, 25-369 Kielce, Poland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r>
              <a:rPr lang="it-IT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it-IT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Magdalena Kołomańska</a:t>
            </a:r>
            <a:r>
              <a:rPr lang="it-IT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 tooltip="Collegium Medicum, The Jan Kochanowski University, 25-369 Kielce, Poland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r>
              <a:rPr lang="it-IT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it-IT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Robert Mazurkiewicz</a:t>
            </a:r>
            <a:r>
              <a:rPr lang="it-IT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 tooltip="Collegium Medicum, The Jan Kochanowski University, 25-369 Kielce, Poland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r>
              <a:rPr lang="it-IT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it-IT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Oksana Tymchyshyn</a:t>
            </a:r>
            <a:r>
              <a:rPr lang="it-IT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 tooltip="Collegium Medicum, The Jan Kochanowski University, 25-369 Kielce, Poland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r>
              <a:rPr lang="it-IT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it-IT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Łukasz Nawacki</a:t>
            </a:r>
            <a:r>
              <a:rPr lang="it-IT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 tooltip="Collegium Medicum, The Jan Kochanowski University, 25-369 Kielce, Poland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r>
              <a:rPr lang="it-IT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48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Affiliations</a:t>
            </a:r>
            <a:r>
              <a:rPr lang="it-IT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sz="48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expand</a:t>
            </a:r>
            <a:r>
              <a:rPr lang="it-IT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PMID: 37623493  PMCID: </a:t>
            </a:r>
            <a:r>
              <a:rPr lang="it-IT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PMC10455448</a:t>
            </a:r>
            <a:r>
              <a:rPr lang="it-IT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 DOI: </a:t>
            </a:r>
            <a:r>
              <a:rPr lang="it-IT" sz="4800" b="1" i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10.3390/jpm13081243</a:t>
            </a:r>
            <a:endParaRPr lang="it-IT" sz="4800" b="1" i="1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Font typeface="Wingdings" panose="05000000000000000000" pitchFamily="2" charset="2"/>
              <a:buNone/>
            </a:pPr>
            <a:endParaRPr lang="it-IT" sz="4800" b="1" i="1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00300" lvl="5" indent="0">
              <a:buFont typeface="Calibri" pitchFamily="34" charset="0"/>
              <a:buNone/>
            </a:pPr>
            <a:endParaRPr lang="it-IT" sz="4800" b="1" i="1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00300" lvl="5" indent="0">
              <a:buFont typeface="Calibri" pitchFamily="34" charset="0"/>
              <a:buNone/>
            </a:pPr>
            <a:endParaRPr lang="it-IT" sz="4800" b="1" i="1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" panose="05000000000000000000" pitchFamily="2" charset="2"/>
              <a:buNone/>
              <a:defRPr sz="1800"/>
            </a:pP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3450979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D5964-38C3-30E3-C569-DF4506CE032E}"/>
              </a:ext>
            </a:extLst>
          </p:cNvPr>
          <p:cNvSpPr txBox="1">
            <a:spLocks/>
          </p:cNvSpPr>
          <p:nvPr/>
        </p:nvSpPr>
        <p:spPr>
          <a:xfrm>
            <a:off x="167833" y="131140"/>
            <a:ext cx="11856334" cy="4525963"/>
          </a:xfrm>
          <a:prstGeom prst="rect">
            <a:avLst/>
          </a:prstGeom>
        </p:spPr>
        <p:txBody>
          <a:bodyPr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defRPr sz="1800"/>
            </a:pPr>
            <a:r>
              <a:rPr lang="it-IT" sz="4200" b="1" dirty="0">
                <a:solidFill>
                  <a:srgbClr val="FF0000"/>
                </a:solidFill>
              </a:rPr>
              <a:t>Varianti tecniche analizzate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defRPr sz="1800"/>
            </a:pPr>
            <a:endParaRPr lang="it-IT" sz="1200" b="1" dirty="0"/>
          </a:p>
          <a:p>
            <a:pPr>
              <a:spcBef>
                <a:spcPts val="0"/>
              </a:spcBef>
              <a:spcAft>
                <a:spcPts val="0"/>
              </a:spcAft>
              <a:defRPr sz="1800"/>
            </a:pPr>
            <a:r>
              <a:rPr lang="it-IT" sz="2400" b="1" dirty="0"/>
              <a:t>Accesso: laparoscopico </a:t>
            </a:r>
            <a:r>
              <a:rPr lang="it-IT" sz="2400" b="1" dirty="0" err="1"/>
              <a:t>multiport</a:t>
            </a:r>
            <a:r>
              <a:rPr lang="it-IT" sz="2400" b="1" dirty="0"/>
              <a:t>, robotico o single port/</a:t>
            </a:r>
            <a:r>
              <a:rPr lang="it-IT" sz="2400" b="1" dirty="0" err="1"/>
              <a:t>reduced</a:t>
            </a:r>
            <a:r>
              <a:rPr lang="it-IT" sz="2400" b="1" dirty="0"/>
              <a:t> port;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 sz="1800"/>
            </a:pPr>
            <a:endParaRPr lang="it-IT" sz="2400" b="1" dirty="0"/>
          </a:p>
          <a:p>
            <a:pPr>
              <a:spcBef>
                <a:spcPts val="0"/>
              </a:spcBef>
              <a:spcAft>
                <a:spcPts val="0"/>
              </a:spcAft>
              <a:defRPr sz="1800"/>
            </a:pPr>
            <a:r>
              <a:rPr lang="it-IT" sz="2400" b="1" dirty="0" err="1"/>
              <a:t>Bougie</a:t>
            </a:r>
            <a:r>
              <a:rPr lang="it-IT" sz="2400" b="1" dirty="0"/>
              <a:t> size: calibrazione della sleeve (≤32 Fr vs 34–40 Fr vs ≥40 Fr);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 sz="1800"/>
            </a:pPr>
            <a:endParaRPr lang="it-IT" sz="2400" b="1" dirty="0"/>
          </a:p>
          <a:p>
            <a:pPr>
              <a:spcBef>
                <a:spcPts val="0"/>
              </a:spcBef>
              <a:spcAft>
                <a:spcPts val="0"/>
              </a:spcAft>
              <a:defRPr sz="1800"/>
            </a:pPr>
            <a:r>
              <a:rPr lang="it-IT" sz="2400" b="1" dirty="0"/>
              <a:t>Rinforzo della linea di sutura;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 sz="1800"/>
            </a:pPr>
            <a:endParaRPr lang="it-IT" sz="2400" b="1" dirty="0"/>
          </a:p>
          <a:p>
            <a:pPr>
              <a:spcBef>
                <a:spcPts val="0"/>
              </a:spcBef>
              <a:spcAft>
                <a:spcPts val="0"/>
              </a:spcAft>
              <a:defRPr sz="1800"/>
            </a:pPr>
            <a:r>
              <a:rPr lang="it-IT" sz="2400" b="1" dirty="0" err="1"/>
              <a:t>Oversewing</a:t>
            </a:r>
            <a:r>
              <a:rPr lang="it-IT" sz="2400" b="1" dirty="0"/>
              <a:t> della linea di sutura;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 sz="1800"/>
            </a:pPr>
            <a:endParaRPr lang="it-IT" sz="2400" b="1" dirty="0"/>
          </a:p>
          <a:p>
            <a:pPr>
              <a:spcBef>
                <a:spcPts val="0"/>
              </a:spcBef>
              <a:spcAft>
                <a:spcPts val="0"/>
              </a:spcAft>
              <a:defRPr sz="1800"/>
            </a:pPr>
            <a:r>
              <a:rPr lang="it-IT" sz="2400" b="1" dirty="0"/>
              <a:t>Distanza dall’</a:t>
            </a:r>
            <a:r>
              <a:rPr lang="it-IT" sz="2400" b="1" dirty="0" err="1"/>
              <a:t>antrum</a:t>
            </a:r>
            <a:r>
              <a:rPr lang="it-IT" sz="2400" b="1" dirty="0"/>
              <a:t>, </a:t>
            </a:r>
            <a:r>
              <a:rPr lang="it-IT" sz="2400" b="1" dirty="0" err="1"/>
              <a:t>preserved</a:t>
            </a:r>
            <a:r>
              <a:rPr lang="it-IT" sz="2400" b="1" dirty="0"/>
              <a:t> </a:t>
            </a:r>
            <a:r>
              <a:rPr lang="it-IT" sz="2400" b="1" dirty="0" err="1"/>
              <a:t>antrum</a:t>
            </a:r>
            <a:r>
              <a:rPr lang="it-IT" sz="2400" b="1" dirty="0"/>
              <a:t>, </a:t>
            </a:r>
            <a:r>
              <a:rPr lang="it-IT" sz="2400" b="1" dirty="0" err="1"/>
              <a:t>extent</a:t>
            </a:r>
            <a:r>
              <a:rPr lang="it-IT" sz="2400" b="1" dirty="0"/>
              <a:t> of </a:t>
            </a:r>
            <a:r>
              <a:rPr lang="it-IT" sz="2400" b="1" dirty="0" err="1"/>
              <a:t>antral</a:t>
            </a:r>
            <a:r>
              <a:rPr lang="it-IT" sz="2400" b="1" dirty="0"/>
              <a:t> </a:t>
            </a:r>
            <a:r>
              <a:rPr lang="it-IT" sz="2400" b="1" dirty="0" err="1"/>
              <a:t>resection</a:t>
            </a:r>
            <a:r>
              <a:rPr lang="it-IT" sz="2400" b="1" dirty="0"/>
              <a:t>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 sz="1800"/>
            </a:pPr>
            <a:endParaRPr lang="it-IT" sz="2400" b="1" dirty="0"/>
          </a:p>
          <a:p>
            <a:pPr>
              <a:spcBef>
                <a:spcPts val="0"/>
              </a:spcBef>
              <a:spcAft>
                <a:spcPts val="0"/>
              </a:spcAft>
              <a:defRPr sz="1800"/>
            </a:pPr>
            <a:r>
              <a:rPr lang="it-IT" sz="2400" b="1" dirty="0"/>
              <a:t>Trattamento concomitante ernia </a:t>
            </a:r>
            <a:r>
              <a:rPr lang="it-IT" sz="2400" b="1" dirty="0" err="1"/>
              <a:t>jatale</a:t>
            </a:r>
            <a:r>
              <a:rPr lang="it-IT" sz="2400" b="1" dirty="0"/>
              <a:t>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 sz="1800"/>
            </a:pPr>
            <a:endParaRPr lang="it-IT" sz="2400" b="1" dirty="0"/>
          </a:p>
          <a:p>
            <a:pPr>
              <a:spcBef>
                <a:spcPts val="0"/>
              </a:spcBef>
              <a:spcAft>
                <a:spcPts val="0"/>
              </a:spcAft>
              <a:defRPr sz="1800"/>
            </a:pPr>
            <a:r>
              <a:rPr lang="it-IT" sz="2400" b="1" dirty="0"/>
              <a:t>Test intraoperatorio della tenuta di sutura.</a:t>
            </a:r>
          </a:p>
          <a:p>
            <a:pPr marL="0" indent="0">
              <a:buFont typeface="Wingdings" panose="05000000000000000000" pitchFamily="2" charset="2"/>
              <a:buNone/>
              <a:defRPr sz="1800"/>
            </a:pPr>
            <a:endParaRPr lang="it-IT" sz="2600" dirty="0"/>
          </a:p>
        </p:txBody>
      </p:sp>
    </p:spTree>
    <p:extLst>
      <p:ext uri="{BB962C8B-B14F-4D97-AF65-F5344CB8AC3E}">
        <p14:creationId xmlns:p14="http://schemas.microsoft.com/office/powerpoint/2010/main" val="3213087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B46CFAE5-0253-F726-E779-5C799B194AFA}"/>
              </a:ext>
            </a:extLst>
          </p:cNvPr>
          <p:cNvSpPr txBox="1">
            <a:spLocks/>
          </p:cNvSpPr>
          <p:nvPr/>
        </p:nvSpPr>
        <p:spPr>
          <a:xfrm>
            <a:off x="407276" y="399890"/>
            <a:ext cx="11377448" cy="5723117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C745-5B55-E54F-2385-141E06627C83}"/>
              </a:ext>
            </a:extLst>
          </p:cNvPr>
          <p:cNvSpPr txBox="1">
            <a:spLocks/>
          </p:cNvSpPr>
          <p:nvPr/>
        </p:nvSpPr>
        <p:spPr>
          <a:xfrm>
            <a:off x="0" y="219917"/>
            <a:ext cx="11615361" cy="590309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it-IT" sz="7600" b="1" i="0" u="none" strike="noStrike" dirty="0">
                <a:solidFill>
                  <a:srgbClr val="000000"/>
                </a:solidFill>
                <a:effectLst/>
              </a:rPr>
              <a:t>Sleeve </a:t>
            </a:r>
            <a:r>
              <a:rPr lang="it-IT" sz="7600" b="1" i="0" u="none" strike="noStrike" dirty="0" err="1">
                <a:solidFill>
                  <a:srgbClr val="000000"/>
                </a:solidFill>
                <a:effectLst/>
              </a:rPr>
              <a:t>gastrectomy</a:t>
            </a:r>
            <a:r>
              <a:rPr lang="it-IT" sz="7600" b="1" i="0" u="none" strike="noStrike" dirty="0">
                <a:solidFill>
                  <a:srgbClr val="000000"/>
                </a:solidFill>
                <a:effectLst/>
              </a:rPr>
              <a:t> semplice</a:t>
            </a:r>
          </a:p>
          <a:p>
            <a:pPr marL="114300" indent="0">
              <a:buNone/>
            </a:pPr>
            <a:r>
              <a:rPr lang="it-IT" sz="7600" b="0" i="0" u="none" strike="noStrike" dirty="0">
                <a:solidFill>
                  <a:srgbClr val="000000"/>
                </a:solidFill>
                <a:effectLst/>
              </a:rPr>
              <a:t>- Paziente senza sintomi di reflusso;</a:t>
            </a:r>
          </a:p>
          <a:p>
            <a:pPr marL="114300" indent="0">
              <a:buNone/>
            </a:pPr>
            <a:r>
              <a:rPr lang="it-IT" sz="7600" b="0" i="0" u="none" strike="noStrike" dirty="0">
                <a:solidFill>
                  <a:srgbClr val="000000"/>
                </a:solidFill>
                <a:effectLst/>
              </a:rPr>
              <a:t>- senza ernia iatale significativa;</a:t>
            </a:r>
          </a:p>
          <a:p>
            <a:pPr marL="114300" indent="0">
              <a:buNone/>
            </a:pPr>
            <a:r>
              <a:rPr lang="it-IT" sz="7600" b="0" i="0" u="none" strike="noStrike" dirty="0">
                <a:solidFill>
                  <a:srgbClr val="000000"/>
                </a:solidFill>
                <a:effectLst/>
              </a:rPr>
              <a:t>- senza segni endoscopici di esofagite.</a:t>
            </a:r>
            <a:endParaRPr lang="it-IT" sz="7600" dirty="0">
              <a:solidFill>
                <a:srgbClr val="000000"/>
              </a:solidFill>
            </a:endParaRPr>
          </a:p>
          <a:p>
            <a:pPr marL="114300" indent="0">
              <a:buNone/>
            </a:pPr>
            <a:endParaRPr lang="it-IT" sz="4400" b="1" i="0" u="none" strike="noStrike" dirty="0">
              <a:solidFill>
                <a:srgbClr val="000000"/>
              </a:solidFill>
              <a:effectLst/>
            </a:endParaRPr>
          </a:p>
          <a:p>
            <a:pPr marL="114300" indent="0">
              <a:buNone/>
            </a:pPr>
            <a:r>
              <a:rPr lang="it-IT" sz="7600" b="1" i="0" u="none" strike="noStrike" dirty="0">
                <a:solidFill>
                  <a:srgbClr val="000000"/>
                </a:solidFill>
                <a:effectLst/>
              </a:rPr>
              <a:t>Sleeve + plastica </a:t>
            </a:r>
            <a:r>
              <a:rPr lang="it-IT" sz="7600" b="1" i="0" u="none" strike="noStrike" dirty="0" err="1">
                <a:solidFill>
                  <a:srgbClr val="000000"/>
                </a:solidFill>
                <a:effectLst/>
              </a:rPr>
              <a:t>antireflusso</a:t>
            </a:r>
            <a:r>
              <a:rPr lang="it-IT" sz="7600" b="1" i="0" u="none" strike="noStrike" dirty="0">
                <a:solidFill>
                  <a:srgbClr val="000000"/>
                </a:solidFill>
                <a:effectLst/>
              </a:rPr>
              <a:t> (</a:t>
            </a:r>
            <a:r>
              <a:rPr lang="it-IT" sz="7600" b="1" i="0" u="none" strike="noStrike" dirty="0" err="1">
                <a:solidFill>
                  <a:srgbClr val="000000"/>
                </a:solidFill>
                <a:effectLst/>
              </a:rPr>
              <a:t>cruroplastica</a:t>
            </a:r>
            <a:r>
              <a:rPr lang="it-IT" sz="7600" b="1" i="0" u="none" strike="noStrike" dirty="0">
                <a:solidFill>
                  <a:srgbClr val="000000"/>
                </a:solidFill>
                <a:effectLst/>
              </a:rPr>
              <a:t> o simile)</a:t>
            </a:r>
            <a:endParaRPr lang="it-IT" sz="7600" b="0" i="0" u="none" strike="noStrike" dirty="0">
              <a:solidFill>
                <a:srgbClr val="000000"/>
              </a:solidFill>
              <a:effectLst/>
            </a:endParaRPr>
          </a:p>
          <a:p>
            <a:pPr marL="114300" indent="0">
              <a:buNone/>
            </a:pPr>
            <a:r>
              <a:rPr lang="it-IT" sz="7600" b="0" i="0" u="none" strike="noStrike" dirty="0">
                <a:solidFill>
                  <a:srgbClr val="000000"/>
                </a:solidFill>
                <a:effectLst/>
              </a:rPr>
              <a:t>- Paziente candidato a sleeve, con </a:t>
            </a:r>
            <a:r>
              <a:rPr lang="it-IT" sz="7600" b="1" i="0" u="none" strike="noStrike" dirty="0">
                <a:solidFill>
                  <a:srgbClr val="000000"/>
                </a:solidFill>
                <a:effectLst/>
              </a:rPr>
              <a:t>ernia iatale &lt; 5 cm</a:t>
            </a:r>
            <a:r>
              <a:rPr lang="it-IT" sz="7600" b="0" i="0" u="none" strike="noStrike" dirty="0">
                <a:solidFill>
                  <a:srgbClr val="000000"/>
                </a:solidFill>
                <a:effectLst/>
              </a:rPr>
              <a:t> o </a:t>
            </a:r>
            <a:r>
              <a:rPr lang="it-IT" sz="7600" b="1" i="0" u="none" strike="noStrike" dirty="0">
                <a:solidFill>
                  <a:srgbClr val="000000"/>
                </a:solidFill>
                <a:effectLst/>
              </a:rPr>
              <a:t>sintomi lievi/moderati di reflusso</a:t>
            </a:r>
            <a:r>
              <a:rPr lang="it-IT" sz="7600" dirty="0">
                <a:solidFill>
                  <a:srgbClr val="000000"/>
                </a:solidFill>
              </a:rPr>
              <a:t>;</a:t>
            </a:r>
          </a:p>
          <a:p>
            <a:pPr marL="114300" indent="0">
              <a:buNone/>
            </a:pPr>
            <a:r>
              <a:rPr lang="it-IT" sz="7600" b="0" i="0" u="none" strike="noStrike" dirty="0">
                <a:solidFill>
                  <a:srgbClr val="000000"/>
                </a:solidFill>
                <a:effectLst/>
              </a:rPr>
              <a:t>- senza esofagite grave o Barrett;</a:t>
            </a:r>
          </a:p>
          <a:p>
            <a:pPr marL="114300" indent="0">
              <a:buNone/>
            </a:pPr>
            <a:r>
              <a:rPr lang="it-IT" sz="7600" b="0" i="0" u="none" strike="noStrike" dirty="0">
                <a:solidFill>
                  <a:srgbClr val="000000"/>
                </a:solidFill>
                <a:effectLst/>
              </a:rPr>
              <a:t>- Scopo: ridurre il rischio di peggioramento del reflusso dopo la sleeve.</a:t>
            </a:r>
          </a:p>
          <a:p>
            <a:pPr marL="114300" indent="0">
              <a:buNone/>
            </a:pPr>
            <a:endParaRPr lang="it-IT" sz="4400" b="1" i="0" u="none" strike="noStrike" dirty="0">
              <a:solidFill>
                <a:srgbClr val="000000"/>
              </a:solidFill>
              <a:effectLst/>
            </a:endParaRPr>
          </a:p>
          <a:p>
            <a:pPr marL="114300" indent="0">
              <a:buNone/>
            </a:pPr>
            <a:r>
              <a:rPr lang="it-IT" sz="7600" b="1" i="0" u="none" strike="noStrike" dirty="0">
                <a:solidFill>
                  <a:srgbClr val="000000"/>
                </a:solidFill>
                <a:effectLst/>
              </a:rPr>
              <a:t>Bypass gastrico </a:t>
            </a:r>
          </a:p>
          <a:p>
            <a:pPr marL="114300" indent="0">
              <a:buNone/>
            </a:pPr>
            <a:r>
              <a:rPr lang="it-IT" sz="7600" b="0" i="0" u="none" strike="noStrike" dirty="0">
                <a:solidFill>
                  <a:srgbClr val="000000"/>
                </a:solidFill>
                <a:effectLst/>
              </a:rPr>
              <a:t>- Paziente con esofago di </a:t>
            </a:r>
            <a:r>
              <a:rPr lang="it-IT" sz="7600" b="1" i="0" u="none" strike="noStrike" dirty="0">
                <a:solidFill>
                  <a:srgbClr val="000000"/>
                </a:solidFill>
                <a:effectLst/>
              </a:rPr>
              <a:t>Barrett</a:t>
            </a:r>
            <a:r>
              <a:rPr lang="it-IT" sz="7600" dirty="0">
                <a:solidFill>
                  <a:srgbClr val="000000"/>
                </a:solidFill>
              </a:rPr>
              <a:t>;</a:t>
            </a:r>
          </a:p>
          <a:p>
            <a:pPr marL="114300" indent="0">
              <a:buNone/>
            </a:pPr>
            <a:r>
              <a:rPr lang="it-IT" sz="7600" b="1" i="0" u="none" strike="noStrike" dirty="0">
                <a:solidFill>
                  <a:srgbClr val="000000"/>
                </a:solidFill>
                <a:effectLst/>
              </a:rPr>
              <a:t>- esofagite severa di grado elevato C o D secondo LA</a:t>
            </a:r>
            <a:endParaRPr lang="it-IT" sz="7600" dirty="0">
              <a:solidFill>
                <a:srgbClr val="000000"/>
              </a:solidFill>
            </a:endParaRPr>
          </a:p>
          <a:p>
            <a:pPr marL="114300" indent="0">
              <a:buNone/>
            </a:pPr>
            <a:r>
              <a:rPr lang="it-IT" sz="7600" b="1" i="0" u="none" strike="noStrike" dirty="0">
                <a:solidFill>
                  <a:srgbClr val="000000"/>
                </a:solidFill>
                <a:effectLst/>
              </a:rPr>
              <a:t>- ernia iatale &gt; 5 cm</a:t>
            </a:r>
            <a:r>
              <a:rPr lang="it-IT" sz="7600" b="0" i="0" u="none" strike="noStrike" dirty="0">
                <a:solidFill>
                  <a:srgbClr val="000000"/>
                </a:solidFill>
                <a:effectLst/>
              </a:rPr>
              <a:t> → in questi casi il bypass è considerato “</a:t>
            </a:r>
            <a:r>
              <a:rPr lang="it-IT" sz="7600" b="0" i="0" u="none" strike="noStrike" dirty="0" err="1">
                <a:solidFill>
                  <a:srgbClr val="000000"/>
                </a:solidFill>
                <a:effectLst/>
              </a:rPr>
              <a:t>gold</a:t>
            </a:r>
            <a:r>
              <a:rPr lang="it-IT" sz="7600" b="0" i="0" u="none" strike="noStrike" dirty="0">
                <a:solidFill>
                  <a:srgbClr val="000000"/>
                </a:solidFill>
                <a:effectLst/>
              </a:rPr>
              <a:t> standard” perché ha effetto </a:t>
            </a:r>
            <a:r>
              <a:rPr lang="it-IT" sz="7600" b="0" i="0" u="none" strike="noStrike" dirty="0" err="1">
                <a:solidFill>
                  <a:srgbClr val="000000"/>
                </a:solidFill>
                <a:effectLst/>
              </a:rPr>
              <a:t>antireflusso</a:t>
            </a:r>
            <a:r>
              <a:rPr lang="it-IT" sz="7600" b="0" i="0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pPr marL="114300" indent="0">
              <a:buNone/>
            </a:pPr>
            <a:r>
              <a:rPr lang="it-IT" sz="4000" b="1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of GERD after </a:t>
            </a:r>
            <a:r>
              <a:rPr lang="it-IT" sz="4000" b="1" i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Bariatric</a:t>
            </a:r>
            <a:r>
              <a:rPr lang="it-IT" sz="4000" b="1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Surgery and Sleeve. IFSO 2023. </a:t>
            </a:r>
            <a:br>
              <a:rPr lang="it-IT" sz="4000" b="1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4000" b="1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Marina </a:t>
            </a:r>
            <a:r>
              <a:rPr lang="it-IT" sz="4000" b="1" i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Kurian</a:t>
            </a:r>
            <a:r>
              <a:rPr lang="it-IT" sz="4000" b="1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MD, FACS, FASMBS, DABOM, DABS-FPMBS • Clinical Professor of Surgery, NYU </a:t>
            </a:r>
            <a:r>
              <a:rPr lang="it-IT" sz="4000" b="1" i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Dept</a:t>
            </a:r>
            <a:r>
              <a:rPr lang="it-IT" sz="4000" b="1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Surgery, Director, New York </a:t>
            </a:r>
            <a:r>
              <a:rPr lang="it-IT" sz="4000" b="1" i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Minimally</a:t>
            </a:r>
            <a:r>
              <a:rPr lang="it-IT" sz="4000" b="1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Invasive Surgery PLLC </a:t>
            </a:r>
            <a:br>
              <a:rPr lang="it-IT" sz="6600" b="1" i="1" kern="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endParaRPr lang="it-IT" sz="4800" b="1" i="1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00300" lvl="5" indent="0">
              <a:buFont typeface="Calibri" pitchFamily="34" charset="0"/>
              <a:buNone/>
            </a:pPr>
            <a:endParaRPr lang="it-IT" sz="4800" b="1" i="1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00300" lvl="5" indent="0">
              <a:buFont typeface="Calibri" pitchFamily="34" charset="0"/>
              <a:buNone/>
            </a:pPr>
            <a:endParaRPr lang="it-IT" sz="4800" b="1" i="1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" panose="05000000000000000000" pitchFamily="2" charset="2"/>
              <a:buNone/>
              <a:defRPr sz="1800"/>
            </a:pP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26547223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B46CFAE5-0253-F726-E779-5C799B194AFA}"/>
              </a:ext>
            </a:extLst>
          </p:cNvPr>
          <p:cNvSpPr txBox="1">
            <a:spLocks/>
          </p:cNvSpPr>
          <p:nvPr/>
        </p:nvSpPr>
        <p:spPr>
          <a:xfrm>
            <a:off x="407276" y="399890"/>
            <a:ext cx="11377448" cy="5723117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C745-5B55-E54F-2385-141E06627C8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1615361" cy="5903090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00300" lvl="5" indent="0">
              <a:buFont typeface="Calibri" pitchFamily="34" charset="0"/>
              <a:buNone/>
            </a:pPr>
            <a:endParaRPr lang="it-IT" sz="4800" b="1" i="1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00300" lvl="5" indent="0">
              <a:buFont typeface="Calibri" pitchFamily="34" charset="0"/>
              <a:buNone/>
            </a:pPr>
            <a:endParaRPr lang="it-IT" sz="4800" b="1" i="1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" panose="05000000000000000000" pitchFamily="2" charset="2"/>
              <a:buNone/>
              <a:defRPr sz="1800"/>
            </a:pPr>
            <a:endParaRPr lang="it-IT" sz="1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02746E5-0487-3ACF-FCD0-F57BA03947E1}"/>
              </a:ext>
            </a:extLst>
          </p:cNvPr>
          <p:cNvSpPr txBox="1">
            <a:spLocks/>
          </p:cNvSpPr>
          <p:nvPr/>
        </p:nvSpPr>
        <p:spPr>
          <a:xfrm>
            <a:off x="407276" y="305603"/>
            <a:ext cx="11377448" cy="6152507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 sz="1800"/>
            </a:pPr>
            <a:r>
              <a:rPr lang="it-IT" sz="7300" b="1" dirty="0">
                <a:solidFill>
                  <a:srgbClr val="FF0000"/>
                </a:solidFill>
              </a:rPr>
              <a:t>Leaks: incidenza e fattori di rischio</a:t>
            </a:r>
          </a:p>
          <a:p>
            <a:pPr marL="0" indent="0" algn="ctr">
              <a:buNone/>
              <a:defRPr sz="1800"/>
            </a:pPr>
            <a:endParaRPr lang="it-IT" sz="2200" b="1" dirty="0"/>
          </a:p>
          <a:p>
            <a:pPr>
              <a:defRPr sz="1800"/>
            </a:pPr>
            <a:r>
              <a:rPr lang="it-IT" sz="5100" b="1" dirty="0"/>
              <a:t>Tasso di leak </a:t>
            </a:r>
            <a:r>
              <a:rPr lang="it-IT" sz="5100" dirty="0"/>
              <a:t>globale variabile </a:t>
            </a:r>
            <a:r>
              <a:rPr lang="it-IT" sz="5100" b="1" dirty="0"/>
              <a:t>(0.5–3.7%) </a:t>
            </a:r>
            <a:r>
              <a:rPr lang="it-IT" sz="5100" dirty="0"/>
              <a:t>con miglioramento nel tempo grazie a </a:t>
            </a:r>
            <a:r>
              <a:rPr lang="it-IT" sz="5100" b="1" dirty="0"/>
              <a:t>learning curve </a:t>
            </a:r>
            <a:r>
              <a:rPr lang="it-IT" sz="5100" dirty="0"/>
              <a:t>e </a:t>
            </a:r>
            <a:r>
              <a:rPr lang="it-IT" sz="5100" b="1" dirty="0"/>
              <a:t>nuove tecnologie </a:t>
            </a:r>
            <a:r>
              <a:rPr lang="it-IT" sz="5100" dirty="0"/>
              <a:t>disponibili.</a:t>
            </a:r>
          </a:p>
          <a:p>
            <a:pPr>
              <a:defRPr sz="1800"/>
            </a:pPr>
            <a:r>
              <a:rPr lang="it-IT" sz="5100" b="1" dirty="0"/>
              <a:t>Fattori incidenti</a:t>
            </a:r>
            <a:r>
              <a:rPr lang="it-IT" sz="5100" dirty="0"/>
              <a:t>:  </a:t>
            </a:r>
          </a:p>
          <a:p>
            <a:pPr marL="0" indent="0">
              <a:buFont typeface="Wingdings" panose="05000000000000000000" pitchFamily="2" charset="2"/>
              <a:buNone/>
              <a:defRPr sz="1800"/>
            </a:pPr>
            <a:r>
              <a:rPr lang="it-IT" sz="5100" dirty="0"/>
              <a:t>	- </a:t>
            </a:r>
            <a:r>
              <a:rPr lang="it-IT" sz="5100" dirty="0" err="1"/>
              <a:t>bougie</a:t>
            </a:r>
            <a:r>
              <a:rPr lang="it-IT" sz="5100" dirty="0"/>
              <a:t> troppo stretto</a:t>
            </a:r>
          </a:p>
          <a:p>
            <a:pPr marL="0" indent="0">
              <a:buFont typeface="Wingdings" panose="05000000000000000000" pitchFamily="2" charset="2"/>
              <a:buNone/>
              <a:defRPr sz="1800"/>
            </a:pPr>
            <a:r>
              <a:rPr lang="it-IT" sz="5100" dirty="0"/>
              <a:t>	- tecnica non corretta con ischemia della linea di sutura;</a:t>
            </a:r>
          </a:p>
          <a:p>
            <a:pPr marL="0" indent="0">
              <a:buFont typeface="Wingdings" panose="05000000000000000000" pitchFamily="2" charset="2"/>
              <a:buNone/>
              <a:defRPr sz="1800"/>
            </a:pPr>
            <a:r>
              <a:rPr lang="it-IT" sz="5100" dirty="0"/>
              <a:t>	- esperienza dell’operatore/centro;</a:t>
            </a:r>
          </a:p>
          <a:p>
            <a:pPr marL="0" indent="0">
              <a:buFont typeface="Wingdings" panose="05000000000000000000" pitchFamily="2" charset="2"/>
              <a:buNone/>
              <a:defRPr sz="1800"/>
            </a:pPr>
            <a:r>
              <a:rPr lang="it-IT" sz="5100" dirty="0"/>
              <a:t>	- concomitanti procedimenti tecnici;</a:t>
            </a:r>
          </a:p>
          <a:p>
            <a:pPr marL="0" indent="0">
              <a:buFont typeface="Wingdings" panose="05000000000000000000" pitchFamily="2" charset="2"/>
              <a:buNone/>
              <a:defRPr sz="1800"/>
            </a:pPr>
            <a:r>
              <a:rPr lang="it-IT" sz="5100" dirty="0"/>
              <a:t>	- gestione corretta della pressione intraoperatoria.</a:t>
            </a:r>
          </a:p>
          <a:p>
            <a:pPr marL="0" indent="0">
              <a:buFont typeface="Wingdings" panose="05000000000000000000" pitchFamily="2" charset="2"/>
              <a:buNone/>
              <a:defRPr sz="1800"/>
            </a:pPr>
            <a:endParaRPr lang="it-IT" sz="11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it-IT" sz="18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Staple</a:t>
            </a:r>
            <a:r>
              <a:rPr lang="it-IT" sz="1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Line </a:t>
            </a:r>
            <a:r>
              <a:rPr lang="it-IT" sz="18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Reinforcement</a:t>
            </a:r>
            <a:r>
              <a:rPr lang="it-IT" sz="1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During</a:t>
            </a:r>
            <a:r>
              <a:rPr lang="it-IT" sz="1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Laparoscopic</a:t>
            </a:r>
            <a:r>
              <a:rPr lang="it-IT" sz="1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Sleeve </a:t>
            </a:r>
            <a:r>
              <a:rPr lang="it-IT" sz="18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Gastrectomy</a:t>
            </a:r>
            <a:r>
              <a:rPr lang="it-IT" sz="1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sz="18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Systematic</a:t>
            </a:r>
            <a:r>
              <a:rPr lang="it-IT" sz="1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Review and Network Meta-</a:t>
            </a:r>
            <a:r>
              <a:rPr lang="it-IT" sz="18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it-IT" sz="1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sz="18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Randomized</a:t>
            </a:r>
            <a:r>
              <a:rPr lang="it-IT" sz="1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b="1" i="1" kern="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Controlled</a:t>
            </a:r>
            <a:r>
              <a:rPr lang="it-IT" sz="1800" b="1" i="1" kern="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Trials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it-IT" sz="1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Alberto Aiolfi</a:t>
            </a:r>
            <a:r>
              <a:rPr lang="it-IT" sz="1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sz="1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Department of Biomedical Science for Health, Division of General Surgery, Istituto Clinico Sant'Ambrogio, University of Milan, Via Luigi Giuseppe Faravelli, n16, 20149, Milan, Italy. alberto.aiolfi86@gmail.com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r>
              <a:rPr lang="it-IT" sz="1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it-IT" sz="1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Michel Gagner</a:t>
            </a:r>
            <a:r>
              <a:rPr lang="it-IT" sz="1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sz="1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 tooltip="Hôpital du Sacre Coeur, Quebec, Montreal, Canada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r>
              <a:rPr lang="it-IT" sz="1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it-IT" sz="1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Marco Antonio Zappa</a:t>
            </a:r>
            <a:r>
              <a:rPr lang="it-IT" sz="1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sz="1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7" tooltip="UOC Chirurgia Generale Ospedale Fatebenefratelli, Asst Fatebenefratelli-Sacco Milano, Milan, Italy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</a:t>
            </a:r>
            <a:r>
              <a:rPr lang="it-IT" sz="1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it-IT" sz="1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Caterina Lastraioli</a:t>
            </a:r>
            <a:r>
              <a:rPr lang="it-IT" sz="1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sz="1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9" tooltip="Department of Biomedical Science for Health, Division of General Surgery, Istituto Clinico Sant'Ambrogio, University of Milan, Via Luigi Giuseppe Faravelli, n16, 20149, Milan, Italy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</a:t>
            </a:r>
            <a:r>
              <a:rPr lang="it-IT" sz="1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it-IT" sz="1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Francesca Lombardo</a:t>
            </a:r>
            <a:r>
              <a:rPr lang="it-IT" sz="1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sz="1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9" tooltip="Department of Biomedical Science for Health, Division of General Surgery, Istituto Clinico Sant'Ambrogio, University of Milan, Via Luigi Giuseppe Faravelli, n16, 20149, Milan, Italy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</a:t>
            </a:r>
            <a:r>
              <a:rPr lang="it-IT" sz="1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it-IT" sz="1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Valerio Panizzo</a:t>
            </a:r>
            <a:r>
              <a:rPr lang="it-IT" sz="1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sz="1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9" tooltip="Department of Biomedical Science for Health, Division of General Surgery, Istituto Clinico Sant'Ambrogio, University of Milan, Via Luigi Giuseppe Faravelli, n16, 20149, Milan, Italy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</a:t>
            </a:r>
            <a:r>
              <a:rPr lang="it-IT" sz="1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it-IT" sz="1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Gianluca Bonitta</a:t>
            </a:r>
            <a:r>
              <a:rPr lang="it-IT" sz="1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sz="1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9" tooltip="Department of Biomedical Science for Health, Division of General Surgery, Istituto Clinico Sant'Ambrogio, University of Milan, Via Luigi Giuseppe Faravelli, n16, 20149, Milan, Italy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</a:t>
            </a:r>
            <a:r>
              <a:rPr lang="it-IT" sz="1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it-IT" sz="1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Marta Cavalli</a:t>
            </a:r>
            <a:r>
              <a:rPr lang="it-IT" sz="1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sz="1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9" tooltip="Department of Biomedical Science for Health, Division of General Surgery, Istituto Clinico Sant'Ambrogio, University of Milan, Via Luigi Giuseppe Faravelli, n16, 20149, Milan, Italy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</a:t>
            </a:r>
            <a:r>
              <a:rPr lang="it-IT" sz="1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it-IT" sz="1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Giampiero Campanelli</a:t>
            </a:r>
            <a:r>
              <a:rPr lang="it-IT" sz="1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sz="1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9" tooltip="Department of Biomedical Science for Health, Division of General Surgery, Istituto Clinico Sant'Ambrogio, University of Milan, Via Luigi Giuseppe Faravelli, n16, 20149, Milan, Italy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</a:t>
            </a:r>
            <a:r>
              <a:rPr lang="it-IT" sz="1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it-IT" sz="1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Davide Bona</a:t>
            </a:r>
            <a:r>
              <a:rPr lang="it-IT" sz="1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sz="1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9" tooltip="Department of Biomedical Science for Health, Division of General Surgery, Istituto Clinico Sant'Ambrogio, University of Milan, Via Luigi Giuseppe Faravelli, n16, 20149, Milan, Italy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</a:t>
            </a:r>
            <a:endParaRPr lang="it-IT" sz="1800" b="1" i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it-IT" sz="1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Obes</a:t>
            </a:r>
            <a:r>
              <a:rPr lang="it-IT" sz="1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Surg</a:t>
            </a:r>
            <a:r>
              <a:rPr lang="it-IT" sz="18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2022 May;32(5):1466-1478. </a:t>
            </a:r>
            <a:endParaRPr lang="it-IT" sz="1800" b="1" i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it-IT" sz="1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it-IT" sz="1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10.1007/s11695-022-05950-z. </a:t>
            </a:r>
            <a:r>
              <a:rPr lang="it-IT" sz="1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Epub</a:t>
            </a:r>
            <a:r>
              <a:rPr lang="it-IT" sz="1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2022 </a:t>
            </a:r>
            <a:r>
              <a:rPr lang="it-IT" sz="1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Feb</a:t>
            </a:r>
            <a:r>
              <a:rPr lang="it-IT" sz="1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16</a:t>
            </a:r>
            <a:endParaRPr lang="it-IT" sz="1800" b="1" i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734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B46CFAE5-0253-F726-E779-5C799B194AFA}"/>
              </a:ext>
            </a:extLst>
          </p:cNvPr>
          <p:cNvSpPr txBox="1">
            <a:spLocks/>
          </p:cNvSpPr>
          <p:nvPr/>
        </p:nvSpPr>
        <p:spPr>
          <a:xfrm>
            <a:off x="407276" y="399890"/>
            <a:ext cx="11377448" cy="5723117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C745-5B55-E54F-2385-141E06627C8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1615361" cy="5903090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00300" lvl="5" indent="0">
              <a:buFont typeface="Calibri" pitchFamily="34" charset="0"/>
              <a:buNone/>
            </a:pPr>
            <a:endParaRPr lang="it-IT" sz="4800" b="1" i="1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00300" lvl="5" indent="0">
              <a:buFont typeface="Calibri" pitchFamily="34" charset="0"/>
              <a:buNone/>
            </a:pPr>
            <a:endParaRPr lang="it-IT" sz="4800" b="1" i="1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" panose="05000000000000000000" pitchFamily="2" charset="2"/>
              <a:buNone/>
              <a:defRPr sz="1800"/>
            </a:pPr>
            <a:endParaRPr lang="it-IT" sz="1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02746E5-0487-3ACF-FCD0-F57BA03947E1}"/>
              </a:ext>
            </a:extLst>
          </p:cNvPr>
          <p:cNvSpPr txBox="1">
            <a:spLocks/>
          </p:cNvSpPr>
          <p:nvPr/>
        </p:nvSpPr>
        <p:spPr>
          <a:xfrm>
            <a:off x="407276" y="305603"/>
            <a:ext cx="11377448" cy="6152507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 sz="1800"/>
            </a:pPr>
            <a:endParaRPr lang="it-IT" sz="7300" b="1" dirty="0">
              <a:solidFill>
                <a:srgbClr val="FF0000"/>
              </a:solidFill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80D3CBF4-1A3E-6607-C799-E7B14B1BAABC}"/>
              </a:ext>
            </a:extLst>
          </p:cNvPr>
          <p:cNvSpPr txBox="1">
            <a:spLocks/>
          </p:cNvSpPr>
          <p:nvPr/>
        </p:nvSpPr>
        <p:spPr>
          <a:xfrm>
            <a:off x="131379" y="163256"/>
            <a:ext cx="11929241" cy="6357389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rgbClr val="FF0000"/>
                </a:solidFill>
              </a:rPr>
              <a:t>			</a:t>
            </a:r>
            <a:r>
              <a:rPr lang="it-IT" sz="5600" dirty="0">
                <a:solidFill>
                  <a:srgbClr val="FF0000"/>
                </a:solidFill>
              </a:rPr>
              <a:t>	Sanguinamento</a:t>
            </a:r>
          </a:p>
          <a:p>
            <a:endParaRPr lang="it-IT" sz="3100" dirty="0">
              <a:solidFill>
                <a:srgbClr val="FF0000"/>
              </a:solidFill>
            </a:endParaRPr>
          </a:p>
          <a:p>
            <a:r>
              <a:rPr lang="it-IT" sz="3100" b="0" dirty="0">
                <a:solidFill>
                  <a:srgbClr val="000000"/>
                </a:solidFill>
              </a:rPr>
              <a:t>Tra </a:t>
            </a:r>
            <a:r>
              <a:rPr lang="it-IT" sz="3100" dirty="0">
                <a:solidFill>
                  <a:srgbClr val="000000"/>
                </a:solidFill>
              </a:rPr>
              <a:t>1-6%</a:t>
            </a:r>
            <a:r>
              <a:rPr lang="it-IT" sz="3100" b="0" dirty="0">
                <a:solidFill>
                  <a:srgbClr val="000000"/>
                </a:solidFill>
              </a:rPr>
              <a:t> dei pazienti sottoposti a LSG riportano sanguinamento postoperatorio, anche se alcuni studi riportano cifre più alte fino al </a:t>
            </a:r>
            <a:r>
              <a:rPr lang="it-IT" sz="3100" dirty="0">
                <a:solidFill>
                  <a:srgbClr val="000000"/>
                </a:solidFill>
              </a:rPr>
              <a:t>10-15%</a:t>
            </a:r>
            <a:r>
              <a:rPr lang="it-IT" sz="3100" b="0" dirty="0">
                <a:solidFill>
                  <a:srgbClr val="000000"/>
                </a:solidFill>
              </a:rPr>
              <a:t>, spesso dipendenti da come viene definito il “sanguinamento” .</a:t>
            </a:r>
            <a:br>
              <a:rPr lang="it-IT" sz="3400" b="0" dirty="0">
                <a:solidFill>
                  <a:srgbClr val="000000"/>
                </a:solidFill>
              </a:rPr>
            </a:br>
            <a:br>
              <a:rPr lang="it-IT" sz="3100" b="0" dirty="0">
                <a:solidFill>
                  <a:srgbClr val="000000"/>
                </a:solidFill>
              </a:rPr>
            </a:br>
            <a:r>
              <a:rPr lang="it-IT" sz="3100" dirty="0">
                <a:solidFill>
                  <a:srgbClr val="000000"/>
                </a:solidFill>
              </a:rPr>
              <a:t>Fattori </a:t>
            </a:r>
            <a:r>
              <a:rPr lang="it-IT" sz="3100" b="0" dirty="0">
                <a:solidFill>
                  <a:srgbClr val="000000"/>
                </a:solidFill>
              </a:rPr>
              <a:t>che appaiono correlati con un rischio </a:t>
            </a:r>
            <a:r>
              <a:rPr lang="it-IT" sz="3100" dirty="0">
                <a:solidFill>
                  <a:srgbClr val="000000"/>
                </a:solidFill>
              </a:rPr>
              <a:t>maggiore di sanguinamento:</a:t>
            </a:r>
            <a:br>
              <a:rPr lang="it-IT" sz="3100" dirty="0">
                <a:solidFill>
                  <a:srgbClr val="000000"/>
                </a:solidFill>
              </a:rPr>
            </a:br>
            <a:r>
              <a:rPr lang="it-IT" sz="3100" dirty="0">
                <a:solidFill>
                  <a:srgbClr val="000000"/>
                </a:solidFill>
              </a:rPr>
              <a:t>- età avanzata;</a:t>
            </a:r>
            <a:br>
              <a:rPr lang="it-IT" sz="3100" dirty="0">
                <a:solidFill>
                  <a:srgbClr val="000000"/>
                </a:solidFill>
              </a:rPr>
            </a:br>
            <a:r>
              <a:rPr lang="it-IT" sz="3100" dirty="0">
                <a:solidFill>
                  <a:srgbClr val="000000"/>
                </a:solidFill>
              </a:rPr>
              <a:t>- comorbilità: </a:t>
            </a:r>
            <a:r>
              <a:rPr lang="it-IT" sz="3100" b="0" dirty="0">
                <a:solidFill>
                  <a:srgbClr val="000000"/>
                </a:solidFill>
              </a:rPr>
              <a:t>diabete tipo 2, insufficienza renale, ipertensione, apnee ostruttive del sonno</a:t>
            </a:r>
            <a:r>
              <a:rPr lang="it-IT" sz="3100" dirty="0">
                <a:solidFill>
                  <a:srgbClr val="000000"/>
                </a:solidFill>
              </a:rPr>
              <a:t>;</a:t>
            </a:r>
            <a:br>
              <a:rPr lang="it-IT" sz="3100" dirty="0">
                <a:solidFill>
                  <a:srgbClr val="000000"/>
                </a:solidFill>
              </a:rPr>
            </a:br>
            <a:r>
              <a:rPr lang="it-IT" sz="3100" dirty="0">
                <a:solidFill>
                  <a:srgbClr val="000000"/>
                </a:solidFill>
              </a:rPr>
              <a:t>- terapie anticoagulanti o antiaggreganti;</a:t>
            </a:r>
            <a:br>
              <a:rPr lang="it-IT" sz="3100" dirty="0">
                <a:solidFill>
                  <a:srgbClr val="000000"/>
                </a:solidFill>
              </a:rPr>
            </a:br>
            <a:r>
              <a:rPr lang="it-IT" sz="3100" dirty="0">
                <a:solidFill>
                  <a:srgbClr val="000000"/>
                </a:solidFill>
              </a:rPr>
              <a:t>- durata dell’intervento operatorio più lunga;</a:t>
            </a:r>
            <a:br>
              <a:rPr lang="it-IT" sz="3100" dirty="0">
                <a:solidFill>
                  <a:srgbClr val="000000"/>
                </a:solidFill>
              </a:rPr>
            </a:br>
            <a:r>
              <a:rPr lang="it-IT" sz="3100" dirty="0">
                <a:solidFill>
                  <a:srgbClr val="000000"/>
                </a:solidFill>
              </a:rPr>
              <a:t>- scelta del calibro del </a:t>
            </a:r>
            <a:r>
              <a:rPr lang="it-IT" sz="3100" dirty="0" err="1">
                <a:solidFill>
                  <a:srgbClr val="000000"/>
                </a:solidFill>
              </a:rPr>
              <a:t>bougie</a:t>
            </a:r>
            <a:r>
              <a:rPr lang="it-IT" sz="3100" dirty="0">
                <a:solidFill>
                  <a:srgbClr val="000000"/>
                </a:solidFill>
              </a:rPr>
              <a:t>, distanze dal piloro, tecnica specifica dello stadio di sutura o rinforzo della linea di sutura (</a:t>
            </a:r>
            <a:r>
              <a:rPr lang="it-IT" sz="3100" dirty="0" err="1">
                <a:solidFill>
                  <a:srgbClr val="000000"/>
                </a:solidFill>
              </a:rPr>
              <a:t>staple</a:t>
            </a:r>
            <a:r>
              <a:rPr lang="it-IT" sz="3100" dirty="0">
                <a:solidFill>
                  <a:srgbClr val="000000"/>
                </a:solidFill>
              </a:rPr>
              <a:t> line </a:t>
            </a:r>
            <a:r>
              <a:rPr lang="it-IT" sz="3100" dirty="0" err="1">
                <a:solidFill>
                  <a:srgbClr val="000000"/>
                </a:solidFill>
              </a:rPr>
              <a:t>reinforcement</a:t>
            </a:r>
            <a:r>
              <a:rPr lang="it-IT" sz="3100" dirty="0">
                <a:solidFill>
                  <a:srgbClr val="000000"/>
                </a:solidFill>
              </a:rPr>
              <a:t> / </a:t>
            </a:r>
            <a:r>
              <a:rPr lang="it-IT" sz="3100" dirty="0" err="1">
                <a:solidFill>
                  <a:srgbClr val="000000"/>
                </a:solidFill>
              </a:rPr>
              <a:t>oversewing</a:t>
            </a:r>
            <a:r>
              <a:rPr lang="it-IT" sz="3100" dirty="0">
                <a:solidFill>
                  <a:srgbClr val="000000"/>
                </a:solidFill>
              </a:rPr>
              <a:t>) </a:t>
            </a:r>
            <a:r>
              <a:rPr lang="it-IT" sz="3100" b="0" dirty="0">
                <a:solidFill>
                  <a:srgbClr val="000000"/>
                </a:solidFill>
              </a:rPr>
              <a:t>sono associati in alcuni studi con </a:t>
            </a:r>
            <a:r>
              <a:rPr lang="it-IT" sz="3100" dirty="0">
                <a:solidFill>
                  <a:srgbClr val="000000"/>
                </a:solidFill>
              </a:rPr>
              <a:t>minore rischio di sanguinamento. </a:t>
            </a:r>
            <a:endParaRPr lang="it-IT" sz="3100" dirty="0">
              <a:solidFill>
                <a:srgbClr val="212121"/>
              </a:solidFill>
              <a:latin typeface="BlinkMacSystemFont"/>
            </a:endParaRPr>
          </a:p>
          <a:p>
            <a:br>
              <a:rPr lang="it-IT" sz="1200" dirty="0">
                <a:solidFill>
                  <a:srgbClr val="212121"/>
                </a:solidFill>
                <a:latin typeface="BlinkMacSystemFont"/>
              </a:rPr>
            </a:br>
            <a:r>
              <a:rPr lang="it-IT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Perioperative</a:t>
            </a:r>
            <a:r>
              <a:rPr lang="it-IT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hemorrhagic</a:t>
            </a:r>
            <a:r>
              <a:rPr lang="it-IT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complications</a:t>
            </a:r>
            <a:r>
              <a:rPr lang="it-IT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after </a:t>
            </a:r>
            <a:r>
              <a:rPr lang="it-IT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laparoscopic</a:t>
            </a:r>
            <a:r>
              <a:rPr lang="it-IT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sleeve </a:t>
            </a:r>
            <a:r>
              <a:rPr lang="it-IT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gastrectomy</a:t>
            </a:r>
            <a:r>
              <a:rPr lang="it-IT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four-year</a:t>
            </a:r>
            <a:r>
              <a:rPr lang="it-IT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experience</a:t>
            </a:r>
            <a:r>
              <a:rPr lang="it-IT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a </a:t>
            </a:r>
            <a:r>
              <a:rPr lang="it-IT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bariatric</a:t>
            </a:r>
            <a:r>
              <a:rPr lang="it-IT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center of </a:t>
            </a:r>
            <a:r>
              <a:rPr lang="it-IT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excellence</a:t>
            </a:r>
            <a:br>
              <a:rPr lang="it-IT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1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Francesco De Angelis</a:t>
            </a:r>
            <a:r>
              <a:rPr lang="it-IT" sz="12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sz="1200" i="1" baseline="30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Division of General Surgery and Bariatric Center of Excellence, Department of Medico-Surgical Sciences and Biotechnologies, La Sapienza University of Rome, Via F. Faggiana 1668, 04100, Latina, Italy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r>
              <a:rPr lang="it-IT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it-IT" sz="1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Mohamed Abdelgawad</a:t>
            </a:r>
            <a:r>
              <a:rPr lang="it-IT" sz="12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sz="1200" i="1" baseline="30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Division of General Surgery and Bariatric Center of Excellence, Department of Medico-Surgical Sciences and Biotechnologies, La Sapienza University of Rome, Via F. Faggiana 1668, 04100, Latina, Italy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r>
              <a:rPr lang="it-IT" sz="12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sz="1200" i="1" baseline="30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Faculty of Medicine, Gastroenterology Surgical Center (GEC), Mansoura University, Mansoura, Egypt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r>
              <a:rPr lang="it-IT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it-IT" sz="1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Mario Rizzello</a:t>
            </a:r>
            <a:r>
              <a:rPr lang="it-IT" sz="12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sz="1200" i="1" baseline="30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Division of General Surgery and Bariatric Center of Excellence, Department of Medico-Surgical Sciences and Biotechnologies, La Sapienza University of Rome, Via F. Faggiana 1668, 04100, Latina, Italy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r>
              <a:rPr lang="it-IT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it-IT" sz="1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Consalvo Mattia</a:t>
            </a:r>
            <a:r>
              <a:rPr lang="it-IT" sz="12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sz="1200" i="1" baseline="30000" dirty="0">
                <a:latin typeface="Times New Roman" panose="02020603050405020304" pitchFamily="18" charset="0"/>
                <a:cs typeface="Times New Roman" panose="02020603050405020304" pitchFamily="18" charset="0"/>
                <a:hlinkClick r:id="rId8" tooltip="Unit of Anesthesia and ICU, Department of Medico-Surgical Sciences and Biotechnologies, La Sapienza University of Rome, Via F. Faggiana 1668, 04100, Latina, Italy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</a:t>
            </a:r>
            <a:r>
              <a:rPr lang="it-IT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it-IT" sz="1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Gianfranco Silecchia</a:t>
            </a:r>
            <a:r>
              <a:rPr lang="it-IT" sz="12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sz="1200" i="1" baseline="300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 tooltip="Division of General Surgery and Bariatric Center of Excellence, Department of Medico-Surgical Sciences and Biotechnologies, La Sapienza University of Rome, Via F. Faggiana 1668, 04100, Latina, Italy. gianfranco.silecchia@uniroma1.it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</a:t>
            </a:r>
            <a:br>
              <a:rPr lang="it-IT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Surg</a:t>
            </a:r>
            <a:r>
              <a:rPr lang="it-IT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Endosc</a:t>
            </a:r>
            <a:r>
              <a:rPr lang="it-IT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2017 Sep;31(9):3547-3551. </a:t>
            </a:r>
            <a:r>
              <a:rPr lang="it-IT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it-IT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10.1007/s00464-016-5383-y. </a:t>
            </a:r>
            <a:r>
              <a:rPr lang="it-IT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Epub</a:t>
            </a:r>
            <a:r>
              <a:rPr lang="it-IT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2016 </a:t>
            </a:r>
            <a:r>
              <a:rPr lang="it-IT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</a:t>
            </a:r>
            <a:r>
              <a:rPr lang="it-IT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23.</a:t>
            </a:r>
            <a:endParaRPr lang="it-IT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3914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B46CFAE5-0253-F726-E779-5C799B194AFA}"/>
              </a:ext>
            </a:extLst>
          </p:cNvPr>
          <p:cNvSpPr txBox="1">
            <a:spLocks/>
          </p:cNvSpPr>
          <p:nvPr/>
        </p:nvSpPr>
        <p:spPr>
          <a:xfrm>
            <a:off x="407276" y="399890"/>
            <a:ext cx="11377448" cy="5723117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C745-5B55-E54F-2385-141E06627C8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1615361" cy="5903090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00300" lvl="5" indent="0">
              <a:buFont typeface="Calibri" pitchFamily="34" charset="0"/>
              <a:buNone/>
            </a:pPr>
            <a:endParaRPr lang="it-IT" sz="4800" b="1" i="1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00300" lvl="5" indent="0">
              <a:buFont typeface="Calibri" pitchFamily="34" charset="0"/>
              <a:buNone/>
            </a:pPr>
            <a:endParaRPr lang="it-IT" sz="4800" b="1" i="1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" panose="05000000000000000000" pitchFamily="2" charset="2"/>
              <a:buNone/>
              <a:defRPr sz="1800"/>
            </a:pPr>
            <a:endParaRPr lang="it-IT" sz="1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02746E5-0487-3ACF-FCD0-F57BA03947E1}"/>
              </a:ext>
            </a:extLst>
          </p:cNvPr>
          <p:cNvSpPr txBox="1">
            <a:spLocks/>
          </p:cNvSpPr>
          <p:nvPr/>
        </p:nvSpPr>
        <p:spPr>
          <a:xfrm>
            <a:off x="407276" y="305603"/>
            <a:ext cx="11377448" cy="6152507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 sz="1800"/>
            </a:pPr>
            <a:endParaRPr lang="it-IT" sz="7300" b="1" dirty="0">
              <a:solidFill>
                <a:srgbClr val="FF0000"/>
              </a:solidFill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80D3CBF4-1A3E-6607-C799-E7B14B1BAABC}"/>
              </a:ext>
            </a:extLst>
          </p:cNvPr>
          <p:cNvSpPr txBox="1">
            <a:spLocks/>
          </p:cNvSpPr>
          <p:nvPr/>
        </p:nvSpPr>
        <p:spPr>
          <a:xfrm>
            <a:off x="131379" y="163256"/>
            <a:ext cx="11929241" cy="635738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rgbClr val="FF0000"/>
                </a:solidFill>
              </a:rPr>
              <a:t>			</a:t>
            </a:r>
            <a:endParaRPr lang="it-IT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6631A19A-2C64-F133-96E4-5EFC67A89929}"/>
              </a:ext>
            </a:extLst>
          </p:cNvPr>
          <p:cNvSpPr txBox="1">
            <a:spLocks/>
          </p:cNvSpPr>
          <p:nvPr/>
        </p:nvSpPr>
        <p:spPr>
          <a:xfrm>
            <a:off x="262759" y="728080"/>
            <a:ext cx="11929241" cy="7262781"/>
          </a:xfrm>
          <a:prstGeom prst="rect">
            <a:avLst/>
          </a:prstGeom>
        </p:spPr>
        <p:txBody>
          <a:bodyPr>
            <a:normAutofit fontScale="3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6400" dirty="0">
                <a:solidFill>
                  <a:srgbClr val="FF0000"/>
                </a:solidFill>
              </a:rPr>
              <a:t>									</a:t>
            </a:r>
            <a:br>
              <a:rPr lang="it-IT" sz="6400" dirty="0">
                <a:solidFill>
                  <a:srgbClr val="FF0000"/>
                </a:solidFill>
              </a:rPr>
            </a:br>
            <a:r>
              <a:rPr lang="it-IT" sz="6400" dirty="0">
                <a:solidFill>
                  <a:srgbClr val="000000"/>
                </a:solidFill>
              </a:rPr>
              <a:t>Sede più comune è la</a:t>
            </a:r>
            <a:r>
              <a:rPr lang="it-IT" sz="6400" b="0" dirty="0">
                <a:solidFill>
                  <a:srgbClr val="000000"/>
                </a:solidFill>
              </a:rPr>
              <a:t> </a:t>
            </a:r>
            <a:r>
              <a:rPr lang="it-IT" sz="6400" dirty="0">
                <a:solidFill>
                  <a:srgbClr val="000000"/>
                </a:solidFill>
              </a:rPr>
              <a:t>linea di graffatura.</a:t>
            </a:r>
            <a:br>
              <a:rPr lang="it-IT" sz="6400" b="0" dirty="0">
                <a:solidFill>
                  <a:srgbClr val="000000"/>
                </a:solidFill>
              </a:rPr>
            </a:br>
            <a:r>
              <a:rPr lang="it-IT" sz="6400" b="0" dirty="0">
                <a:solidFill>
                  <a:srgbClr val="000000"/>
                </a:solidFill>
              </a:rPr>
              <a:t>Possono però essere coinvolti anche omento, “short </a:t>
            </a:r>
            <a:r>
              <a:rPr lang="it-IT" sz="6400" b="0" dirty="0" err="1">
                <a:solidFill>
                  <a:srgbClr val="000000"/>
                </a:solidFill>
              </a:rPr>
              <a:t>gastric</a:t>
            </a:r>
            <a:r>
              <a:rPr lang="it-IT" sz="6400" b="0" dirty="0">
                <a:solidFill>
                  <a:srgbClr val="000000"/>
                </a:solidFill>
              </a:rPr>
              <a:t> vessels” e parete addominale (</a:t>
            </a:r>
            <a:r>
              <a:rPr lang="it-IT" sz="6400" b="0" dirty="0" err="1">
                <a:solidFill>
                  <a:srgbClr val="000000"/>
                </a:solidFill>
              </a:rPr>
              <a:t>trocar</a:t>
            </a:r>
            <a:r>
              <a:rPr lang="it-IT" sz="6400" b="0" dirty="0">
                <a:solidFill>
                  <a:srgbClr val="000000"/>
                </a:solidFill>
              </a:rPr>
              <a:t>)</a:t>
            </a:r>
            <a:br>
              <a:rPr lang="it-IT" sz="6400" b="0" dirty="0">
                <a:solidFill>
                  <a:srgbClr val="000000"/>
                </a:solidFill>
              </a:rPr>
            </a:br>
            <a:br>
              <a:rPr lang="it-IT" sz="6400" b="0" dirty="0">
                <a:solidFill>
                  <a:srgbClr val="000000"/>
                </a:solidFill>
              </a:rPr>
            </a:br>
            <a:r>
              <a:rPr lang="it-IT" sz="6400" dirty="0">
                <a:solidFill>
                  <a:srgbClr val="000000"/>
                </a:solidFill>
              </a:rPr>
              <a:t>Prevenzione:</a:t>
            </a:r>
            <a:br>
              <a:rPr lang="it-IT" sz="6400" dirty="0">
                <a:solidFill>
                  <a:srgbClr val="000000"/>
                </a:solidFill>
              </a:rPr>
            </a:br>
            <a:r>
              <a:rPr lang="it-IT" sz="6400" dirty="0">
                <a:solidFill>
                  <a:srgbClr val="000000"/>
                </a:solidFill>
              </a:rPr>
              <a:t>- </a:t>
            </a:r>
            <a:r>
              <a:rPr lang="it-IT" sz="6400" b="0" dirty="0">
                <a:solidFill>
                  <a:srgbClr val="000000"/>
                </a:solidFill>
              </a:rPr>
              <a:t>Rinforzo della linea di graffatura (</a:t>
            </a:r>
            <a:r>
              <a:rPr lang="it-IT" sz="6400" b="0" dirty="0" err="1">
                <a:solidFill>
                  <a:srgbClr val="000000"/>
                </a:solidFill>
              </a:rPr>
              <a:t>oversewing</a:t>
            </a:r>
            <a:r>
              <a:rPr lang="it-IT" sz="6400" b="0" dirty="0">
                <a:solidFill>
                  <a:srgbClr val="000000"/>
                </a:solidFill>
              </a:rPr>
              <a:t>, sutura, applicazione di bande o membrane assorbibili tipo “</a:t>
            </a:r>
            <a:r>
              <a:rPr lang="it-IT" sz="6400" b="0" dirty="0" err="1">
                <a:solidFill>
                  <a:srgbClr val="000000"/>
                </a:solidFill>
              </a:rPr>
              <a:t>Buttress</a:t>
            </a:r>
            <a:r>
              <a:rPr lang="it-IT" sz="6400" b="0" dirty="0">
                <a:solidFill>
                  <a:srgbClr val="000000"/>
                </a:solidFill>
              </a:rPr>
              <a:t>” o “</a:t>
            </a:r>
            <a:r>
              <a:rPr lang="it-IT" sz="6400" b="0" dirty="0" err="1">
                <a:solidFill>
                  <a:srgbClr val="000000"/>
                </a:solidFill>
              </a:rPr>
              <a:t>SeamGuard</a:t>
            </a:r>
            <a:r>
              <a:rPr lang="it-IT" sz="6400" b="0" dirty="0">
                <a:solidFill>
                  <a:srgbClr val="000000"/>
                </a:solidFill>
              </a:rPr>
              <a:t>”)</a:t>
            </a:r>
            <a:br>
              <a:rPr lang="it-IT" sz="6400" b="0" dirty="0">
                <a:solidFill>
                  <a:srgbClr val="000000"/>
                </a:solidFill>
              </a:rPr>
            </a:br>
            <a:br>
              <a:rPr lang="it-IT" sz="6400" b="0" dirty="0">
                <a:solidFill>
                  <a:srgbClr val="000000"/>
                </a:solidFill>
              </a:rPr>
            </a:br>
            <a:r>
              <a:rPr lang="it-IT" sz="6400" b="0" dirty="0">
                <a:solidFill>
                  <a:srgbClr val="000000"/>
                </a:solidFill>
              </a:rPr>
              <a:t>- Uso intraoperatorio di tecniche per </a:t>
            </a:r>
            <a:r>
              <a:rPr lang="it-IT" sz="6400" dirty="0">
                <a:solidFill>
                  <a:srgbClr val="000000"/>
                </a:solidFill>
              </a:rPr>
              <a:t>“stress test” emostatico</a:t>
            </a:r>
            <a:r>
              <a:rPr lang="it-IT" sz="6400" b="0" dirty="0">
                <a:solidFill>
                  <a:srgbClr val="000000"/>
                </a:solidFill>
              </a:rPr>
              <a:t>: alzare la pressione arteriosa intraoperatoria per verificare eventuali punti sanguinanti lungo la </a:t>
            </a:r>
            <a:r>
              <a:rPr lang="it-IT" sz="6400" b="0" dirty="0" err="1">
                <a:solidFill>
                  <a:srgbClr val="000000"/>
                </a:solidFill>
              </a:rPr>
              <a:t>staple</a:t>
            </a:r>
            <a:r>
              <a:rPr lang="it-IT" sz="6400" b="0" dirty="0">
                <a:solidFill>
                  <a:srgbClr val="000000"/>
                </a:solidFill>
              </a:rPr>
              <a:t> line e correggerli subito. </a:t>
            </a:r>
            <a:br>
              <a:rPr lang="it-IT" sz="6400" b="0" dirty="0">
                <a:solidFill>
                  <a:srgbClr val="000000"/>
                </a:solidFill>
              </a:rPr>
            </a:br>
            <a:br>
              <a:rPr lang="it-IT" sz="6400" b="0" dirty="0">
                <a:solidFill>
                  <a:srgbClr val="000000"/>
                </a:solidFill>
              </a:rPr>
            </a:br>
            <a:r>
              <a:rPr lang="it-IT" sz="6400" b="0" dirty="0">
                <a:solidFill>
                  <a:srgbClr val="000000"/>
                </a:solidFill>
              </a:rPr>
              <a:t>- </a:t>
            </a:r>
            <a:r>
              <a:rPr lang="it-IT" sz="6400" dirty="0">
                <a:solidFill>
                  <a:srgbClr val="000000"/>
                </a:solidFill>
              </a:rPr>
              <a:t>Uso del </a:t>
            </a:r>
            <a:r>
              <a:rPr lang="it-IT" sz="6400" dirty="0" err="1">
                <a:solidFill>
                  <a:srgbClr val="000000"/>
                </a:solidFill>
              </a:rPr>
              <a:t>tranexamico</a:t>
            </a:r>
            <a:r>
              <a:rPr lang="it-IT" sz="6400" dirty="0">
                <a:solidFill>
                  <a:srgbClr val="000000"/>
                </a:solidFill>
              </a:rPr>
              <a:t> (TXA) </a:t>
            </a:r>
            <a:r>
              <a:rPr lang="it-IT" sz="6400" dirty="0" err="1">
                <a:solidFill>
                  <a:srgbClr val="000000"/>
                </a:solidFill>
              </a:rPr>
              <a:t>perioperatorio</a:t>
            </a:r>
            <a:r>
              <a:rPr lang="it-IT" sz="6400" dirty="0">
                <a:solidFill>
                  <a:srgbClr val="000000"/>
                </a:solidFill>
              </a:rPr>
              <a:t>: alcuni trial dimostrano che l’uso di TXA riduce il sanguinamento postoperatorio senza aumentare significativamente gli eventi tromboembolici. </a:t>
            </a:r>
            <a:br>
              <a:rPr lang="it-IT" sz="6400" dirty="0">
                <a:solidFill>
                  <a:srgbClr val="000000"/>
                </a:solidFill>
              </a:rPr>
            </a:br>
            <a:br>
              <a:rPr lang="it-IT" sz="6400" b="0" dirty="0">
                <a:solidFill>
                  <a:srgbClr val="000000"/>
                </a:solidFill>
              </a:rPr>
            </a:br>
            <a:r>
              <a:rPr lang="it-IT" sz="6400" b="0" dirty="0">
                <a:solidFill>
                  <a:srgbClr val="000000"/>
                </a:solidFill>
              </a:rPr>
              <a:t>- Attenta selezione del paziente, stabilizzazione di condizioni preoperatorie che possono predisporre al sanguinamento (uso di anticoagulanti, disfunzione renale, controllo glicemico in diabetici).</a:t>
            </a:r>
          </a:p>
          <a:p>
            <a:endParaRPr lang="it-IT" sz="6400" b="0" dirty="0">
              <a:solidFill>
                <a:srgbClr val="000000"/>
              </a:solidFill>
            </a:endParaRPr>
          </a:p>
          <a:p>
            <a:br>
              <a:rPr lang="it-IT" sz="2200" b="0" dirty="0">
                <a:solidFill>
                  <a:srgbClr val="000000"/>
                </a:solidFill>
              </a:rPr>
            </a:br>
            <a:br>
              <a:rPr lang="it-IT" sz="2200" b="0" dirty="0">
                <a:solidFill>
                  <a:srgbClr val="000000"/>
                </a:solidFill>
              </a:rPr>
            </a:br>
            <a:r>
              <a:rPr lang="it-IT" sz="2900" i="1" dirty="0">
                <a:latin typeface="BlinkMacSystemFont"/>
              </a:rPr>
              <a:t>Post-operative </a:t>
            </a:r>
            <a:r>
              <a:rPr lang="it-IT" sz="2900" i="1" dirty="0" err="1">
                <a:latin typeface="BlinkMacSystemFont"/>
              </a:rPr>
              <a:t>bleeding</a:t>
            </a:r>
            <a:r>
              <a:rPr lang="it-IT" sz="2900" i="1" dirty="0">
                <a:latin typeface="BlinkMacSystemFont"/>
              </a:rPr>
              <a:t> </a:t>
            </a:r>
            <a:r>
              <a:rPr lang="it-IT" sz="2900" i="1" dirty="0" err="1">
                <a:latin typeface="BlinkMacSystemFont"/>
              </a:rPr>
              <a:t>complications</a:t>
            </a:r>
            <a:r>
              <a:rPr lang="it-IT" sz="2900" i="1" dirty="0">
                <a:latin typeface="BlinkMacSystemFont"/>
              </a:rPr>
              <a:t> in </a:t>
            </a:r>
            <a:r>
              <a:rPr lang="it-IT" sz="2900" i="1" dirty="0" err="1">
                <a:latin typeface="BlinkMacSystemFont"/>
              </a:rPr>
              <a:t>laparoscopic</a:t>
            </a:r>
            <a:r>
              <a:rPr lang="it-IT" sz="2900" i="1" dirty="0">
                <a:latin typeface="BlinkMacSystemFont"/>
              </a:rPr>
              <a:t> sleeve </a:t>
            </a:r>
            <a:r>
              <a:rPr lang="it-IT" sz="2900" i="1" dirty="0" err="1">
                <a:latin typeface="BlinkMacSystemFont"/>
              </a:rPr>
              <a:t>gastrectomy</a:t>
            </a:r>
            <a:r>
              <a:rPr lang="it-IT" sz="2900" i="1" dirty="0">
                <a:latin typeface="BlinkMacSystemFont"/>
              </a:rPr>
              <a:t>: sources, </a:t>
            </a:r>
            <a:r>
              <a:rPr lang="it-IT" sz="2900" i="1" dirty="0" err="1">
                <a:latin typeface="BlinkMacSystemFont"/>
              </a:rPr>
              <a:t>solutions</a:t>
            </a:r>
            <a:r>
              <a:rPr lang="it-IT" sz="2900" i="1" dirty="0">
                <a:latin typeface="BlinkMacSystemFont"/>
              </a:rPr>
              <a:t> and </a:t>
            </a:r>
            <a:r>
              <a:rPr lang="it-IT" sz="2900" i="1" dirty="0" err="1">
                <a:latin typeface="BlinkMacSystemFont"/>
              </a:rPr>
              <a:t>lessons</a:t>
            </a:r>
            <a:r>
              <a:rPr lang="it-IT" sz="2900" i="1" dirty="0">
                <a:latin typeface="BlinkMacSystemFont"/>
              </a:rPr>
              <a:t> </a:t>
            </a:r>
            <a:r>
              <a:rPr lang="it-IT" sz="2900" i="1" dirty="0" err="1">
                <a:latin typeface="BlinkMacSystemFont"/>
              </a:rPr>
              <a:t>learnt</a:t>
            </a:r>
            <a:r>
              <a:rPr lang="it-IT" sz="2900" i="1" dirty="0">
                <a:latin typeface="BlinkMacSystemFont"/>
              </a:rPr>
              <a:t> from a single </a:t>
            </a:r>
            <a:r>
              <a:rPr lang="it-IT" sz="2900" i="1" dirty="0" err="1">
                <a:latin typeface="BlinkMacSystemFont"/>
              </a:rPr>
              <a:t>cohort</a:t>
            </a:r>
            <a:r>
              <a:rPr lang="it-IT" sz="2900" i="1" dirty="0">
                <a:latin typeface="BlinkMacSystemFont"/>
              </a:rPr>
              <a:t> of </a:t>
            </a:r>
            <a:r>
              <a:rPr lang="it-IT" sz="2900" i="1" dirty="0" err="1">
                <a:latin typeface="BlinkMacSystemFont"/>
              </a:rPr>
              <a:t>patients</a:t>
            </a:r>
            <a:r>
              <a:rPr lang="it-IT" sz="2900" i="1" dirty="0">
                <a:latin typeface="BlinkMacSystemFont"/>
              </a:rPr>
              <a:t>. DMR Digestive Medicine </a:t>
            </a:r>
            <a:r>
              <a:rPr lang="it-IT" sz="2900" i="1" dirty="0" err="1">
                <a:latin typeface="BlinkMacSystemFont"/>
              </a:rPr>
              <a:t>Research</a:t>
            </a:r>
            <a:r>
              <a:rPr lang="it-IT" sz="2900" i="1" dirty="0">
                <a:latin typeface="BlinkMacSystemFont"/>
              </a:rPr>
              <a:t>. Review </a:t>
            </a:r>
            <a:r>
              <a:rPr lang="it-IT" sz="2900" i="1" dirty="0" err="1">
                <a:latin typeface="BlinkMacSystemFont"/>
              </a:rPr>
              <a:t>Article</a:t>
            </a:r>
            <a:r>
              <a:rPr lang="it-IT" sz="2900" i="1" dirty="0">
                <a:latin typeface="BlinkMacSystemFont"/>
              </a:rPr>
              <a:t>, April 2019. Stephanie Yong1, Benjamin Poh1 et Al. Department of </a:t>
            </a:r>
            <a:r>
              <a:rPr lang="it-IT" sz="2900" i="1" dirty="0" err="1">
                <a:latin typeface="BlinkMacSystemFont"/>
              </a:rPr>
              <a:t>Upper</a:t>
            </a:r>
            <a:r>
              <a:rPr lang="it-IT" sz="2900" i="1" dirty="0">
                <a:latin typeface="BlinkMacSystemFont"/>
              </a:rPr>
              <a:t> GI &amp; </a:t>
            </a:r>
            <a:r>
              <a:rPr lang="it-IT" sz="2900" i="1" dirty="0" err="1">
                <a:latin typeface="BlinkMacSystemFont"/>
              </a:rPr>
              <a:t>Bariatric</a:t>
            </a:r>
            <a:r>
              <a:rPr lang="it-IT" sz="2900" i="1" dirty="0">
                <a:latin typeface="BlinkMacSystemFont"/>
              </a:rPr>
              <a:t> Surgery, Singapore General Hospital, Singapore, </a:t>
            </a:r>
            <a:br>
              <a:rPr lang="it-IT" sz="2900" i="1" dirty="0">
                <a:latin typeface="BlinkMacSystemFont"/>
              </a:rPr>
            </a:br>
            <a:br>
              <a:rPr lang="it-IT" sz="2900" dirty="0">
                <a:solidFill>
                  <a:srgbClr val="000000"/>
                </a:solidFill>
              </a:rPr>
            </a:br>
            <a:r>
              <a:rPr lang="it-IT" sz="2900" i="1" dirty="0" err="1">
                <a:solidFill>
                  <a:srgbClr val="212121"/>
                </a:solidFill>
                <a:latin typeface="BlinkMacSystemFont"/>
              </a:rPr>
              <a:t>Effect</a:t>
            </a:r>
            <a:r>
              <a:rPr lang="it-IT" sz="2900" i="1" dirty="0">
                <a:solidFill>
                  <a:srgbClr val="212121"/>
                </a:solidFill>
                <a:latin typeface="BlinkMacSystemFont"/>
              </a:rPr>
              <a:t> of </a:t>
            </a:r>
            <a:r>
              <a:rPr lang="it-IT" sz="2900" i="1" dirty="0" err="1">
                <a:solidFill>
                  <a:srgbClr val="212121"/>
                </a:solidFill>
                <a:latin typeface="BlinkMacSystemFont"/>
              </a:rPr>
              <a:t>Tranexamic</a:t>
            </a:r>
            <a:r>
              <a:rPr lang="it-IT" sz="2900" i="1" dirty="0">
                <a:solidFill>
                  <a:srgbClr val="212121"/>
                </a:solidFill>
                <a:latin typeface="BlinkMacSystemFont"/>
              </a:rPr>
              <a:t> Acid on </a:t>
            </a:r>
            <a:r>
              <a:rPr lang="it-IT" sz="2900" i="1" dirty="0" err="1">
                <a:solidFill>
                  <a:srgbClr val="212121"/>
                </a:solidFill>
                <a:latin typeface="BlinkMacSystemFont"/>
              </a:rPr>
              <a:t>Postoperative</a:t>
            </a:r>
            <a:r>
              <a:rPr lang="it-IT" sz="2900" i="1" dirty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it-IT" sz="2900" i="1" dirty="0" err="1">
                <a:solidFill>
                  <a:srgbClr val="212121"/>
                </a:solidFill>
                <a:latin typeface="BlinkMacSystemFont"/>
              </a:rPr>
              <a:t>Bleeding</a:t>
            </a:r>
            <a:r>
              <a:rPr lang="it-IT" sz="2900" i="1" dirty="0">
                <a:solidFill>
                  <a:srgbClr val="212121"/>
                </a:solidFill>
                <a:latin typeface="BlinkMacSystemFont"/>
              </a:rPr>
              <a:t> in Sleeve </a:t>
            </a:r>
            <a:r>
              <a:rPr lang="it-IT" sz="2900" i="1" dirty="0" err="1">
                <a:solidFill>
                  <a:srgbClr val="212121"/>
                </a:solidFill>
                <a:latin typeface="BlinkMacSystemFont"/>
              </a:rPr>
              <a:t>Gastrectomy</a:t>
            </a:r>
            <a:r>
              <a:rPr lang="it-IT" sz="2900" i="1" dirty="0">
                <a:solidFill>
                  <a:srgbClr val="212121"/>
                </a:solidFill>
                <a:latin typeface="BlinkMacSystemFont"/>
              </a:rPr>
              <a:t>: a </a:t>
            </a:r>
            <a:r>
              <a:rPr lang="it-IT" sz="2900" i="1" dirty="0" err="1">
                <a:solidFill>
                  <a:srgbClr val="212121"/>
                </a:solidFill>
                <a:latin typeface="BlinkMacSystemFont"/>
              </a:rPr>
              <a:t>Randomized</a:t>
            </a:r>
            <a:r>
              <a:rPr lang="it-IT" sz="2900" i="1" dirty="0">
                <a:solidFill>
                  <a:srgbClr val="212121"/>
                </a:solidFill>
                <a:latin typeface="BlinkMacSystemFont"/>
              </a:rPr>
              <a:t> Trial</a:t>
            </a:r>
            <a:br>
              <a:rPr lang="it-IT" sz="2900" i="1" dirty="0">
                <a:solidFill>
                  <a:srgbClr val="212121"/>
                </a:solidFill>
                <a:latin typeface="BlinkMacSystemFont"/>
              </a:rPr>
            </a:br>
            <a:r>
              <a:rPr lang="it-IT" sz="2900" i="1" dirty="0">
                <a:solidFill>
                  <a:srgbClr val="212121"/>
                </a:solidFill>
                <a:latin typeface="BlinkMacSystemFon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Medeni Sermet</a:t>
            </a:r>
            <a:r>
              <a:rPr lang="it-IT" sz="2900" i="1" dirty="0">
                <a:solidFill>
                  <a:srgbClr val="212121"/>
                </a:solidFill>
                <a:latin typeface="BlinkMacSystemFont"/>
              </a:rPr>
              <a:t> </a:t>
            </a:r>
            <a:r>
              <a:rPr lang="it-IT" sz="2900" i="1" dirty="0">
                <a:solidFill>
                  <a:srgbClr val="212121"/>
                </a:solidFill>
                <a:latin typeface="BlinkMacSystemFont"/>
                <a:hlinkClick r:id="rId3" tooltip="Department of General Surgery, Goztepe Prof. Dr. Suleyman Yalcin City Hospital, Medeniyet University, Dr. Erkin Street No:3, 34732 Kadikoy, Istanbul, Turkey. sermetmedeni@gmail.com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r>
              <a:rPr lang="it-IT" sz="2900" i="1" dirty="0">
                <a:solidFill>
                  <a:srgbClr val="212121"/>
                </a:solidFill>
                <a:latin typeface="BlinkMacSystemFont"/>
              </a:rPr>
              <a:t>, </a:t>
            </a:r>
            <a:r>
              <a:rPr lang="it-IT" sz="2900" i="1" dirty="0">
                <a:solidFill>
                  <a:srgbClr val="212121"/>
                </a:solidFill>
                <a:latin typeface="BlinkMacSystemFon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Mehmet Sait Ozsoy</a:t>
            </a:r>
            <a:r>
              <a:rPr lang="it-IT" sz="2900" i="1" dirty="0">
                <a:solidFill>
                  <a:srgbClr val="212121"/>
                </a:solidFill>
                <a:latin typeface="BlinkMacSystemFont"/>
              </a:rPr>
              <a:t> </a:t>
            </a:r>
            <a:r>
              <a:rPr lang="it-IT" sz="2900" i="1" dirty="0">
                <a:solidFill>
                  <a:srgbClr val="212121"/>
                </a:solidFill>
                <a:latin typeface="BlinkMacSystemFont"/>
                <a:hlinkClick r:id="rId5" tooltip="Department of General Surgery, Goztepe Prof. Dr. Suleyman Yalcin City Hospital, Medeniyet University, Dr. Erkin Street No:3, 34732 Kadikoy, Istanbul, Turkey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r>
              <a:rPr lang="it-IT" sz="2900" i="1" dirty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it-IT" sz="2900" i="1" dirty="0" err="1">
                <a:solidFill>
                  <a:srgbClr val="212121"/>
                </a:solidFill>
                <a:latin typeface="BlinkMacSystemFont"/>
              </a:rPr>
              <a:t>Randomized</a:t>
            </a:r>
            <a:r>
              <a:rPr lang="it-IT" sz="2900" i="1" dirty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it-IT" sz="2900" i="1" dirty="0" err="1">
                <a:solidFill>
                  <a:srgbClr val="212121"/>
                </a:solidFill>
                <a:latin typeface="BlinkMacSystemFont"/>
              </a:rPr>
              <a:t>Controlled</a:t>
            </a:r>
            <a:r>
              <a:rPr lang="it-IT" sz="2900" i="1" dirty="0">
                <a:solidFill>
                  <a:srgbClr val="212121"/>
                </a:solidFill>
                <a:latin typeface="BlinkMacSystemFont"/>
              </a:rPr>
              <a:t> Trial. </a:t>
            </a:r>
            <a:r>
              <a:rPr lang="it-IT" sz="2900" i="1" dirty="0" err="1">
                <a:solidFill>
                  <a:srgbClr val="212121"/>
                </a:solidFill>
                <a:latin typeface="BlinkMacSystemFont"/>
              </a:rPr>
              <a:t>Obes</a:t>
            </a:r>
            <a:r>
              <a:rPr lang="it-IT" sz="2900" i="1" dirty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it-IT" sz="2900" i="1" dirty="0" err="1">
                <a:solidFill>
                  <a:srgbClr val="212121"/>
                </a:solidFill>
                <a:latin typeface="BlinkMacSystemFont"/>
              </a:rPr>
              <a:t>Surg</a:t>
            </a:r>
            <a:r>
              <a:rPr lang="it-IT" sz="2900" i="1" dirty="0">
                <a:solidFill>
                  <a:srgbClr val="212121"/>
                </a:solidFill>
                <a:latin typeface="BlinkMacSystemFont"/>
              </a:rPr>
              <a:t>.  . 2023 Dec;33(12):3962-3970. </a:t>
            </a:r>
            <a:r>
              <a:rPr lang="it-IT" sz="2900" i="1" dirty="0" err="1">
                <a:solidFill>
                  <a:srgbClr val="212121"/>
                </a:solidFill>
                <a:latin typeface="BlinkMacSystemFont"/>
              </a:rPr>
              <a:t>doi</a:t>
            </a:r>
            <a:r>
              <a:rPr lang="it-IT" sz="2900" i="1" dirty="0">
                <a:solidFill>
                  <a:srgbClr val="212121"/>
                </a:solidFill>
                <a:latin typeface="BlinkMacSystemFont"/>
              </a:rPr>
              <a:t>: 10.1007/s11695-023-06902-x. </a:t>
            </a:r>
            <a:r>
              <a:rPr lang="it-IT" sz="2900" i="1" dirty="0" err="1">
                <a:solidFill>
                  <a:srgbClr val="212121"/>
                </a:solidFill>
                <a:latin typeface="BlinkMacSystemFont"/>
              </a:rPr>
              <a:t>Epub</a:t>
            </a:r>
            <a:r>
              <a:rPr lang="it-IT" sz="2900" i="1" dirty="0">
                <a:solidFill>
                  <a:srgbClr val="212121"/>
                </a:solidFill>
                <a:latin typeface="BlinkMacSystemFont"/>
              </a:rPr>
              <a:t> 2023 </a:t>
            </a:r>
            <a:r>
              <a:rPr lang="it-IT" sz="2900" i="1" dirty="0" err="1">
                <a:solidFill>
                  <a:srgbClr val="212121"/>
                </a:solidFill>
                <a:latin typeface="BlinkMacSystemFont"/>
              </a:rPr>
              <a:t>Oct</a:t>
            </a:r>
            <a:r>
              <a:rPr lang="it-IT" sz="2900" i="1" dirty="0">
                <a:solidFill>
                  <a:srgbClr val="212121"/>
                </a:solidFill>
                <a:latin typeface="BlinkMacSystemFont"/>
              </a:rPr>
              <a:t> 19.</a:t>
            </a:r>
            <a:br>
              <a:rPr lang="it-IT" sz="1200" dirty="0">
                <a:solidFill>
                  <a:srgbClr val="212121"/>
                </a:solidFill>
                <a:latin typeface="BlinkMacSystemFont"/>
              </a:rPr>
            </a:br>
            <a:br>
              <a:rPr lang="it-IT" sz="1200" dirty="0">
                <a:solidFill>
                  <a:srgbClr val="212121"/>
                </a:solidFill>
                <a:latin typeface="BlinkMacSystemFont"/>
              </a:rPr>
            </a:br>
            <a:br>
              <a:rPr lang="it-IT" sz="1300" b="0" dirty="0">
                <a:solidFill>
                  <a:srgbClr val="212121"/>
                </a:solidFill>
                <a:latin typeface="BlinkMacSystemFont"/>
              </a:rPr>
            </a:br>
            <a:br>
              <a:rPr lang="it-IT" sz="2400" b="0" dirty="0">
                <a:solidFill>
                  <a:srgbClr val="000000"/>
                </a:solidFill>
              </a:rPr>
            </a:br>
            <a:br>
              <a:rPr lang="it-IT" sz="2400" b="0" dirty="0">
                <a:solidFill>
                  <a:srgbClr val="000000"/>
                </a:solidFill>
              </a:rPr>
            </a:br>
            <a:endParaRPr lang="it-IT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6059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B46CFAE5-0253-F726-E779-5C799B194AFA}"/>
              </a:ext>
            </a:extLst>
          </p:cNvPr>
          <p:cNvSpPr txBox="1">
            <a:spLocks/>
          </p:cNvSpPr>
          <p:nvPr/>
        </p:nvSpPr>
        <p:spPr>
          <a:xfrm>
            <a:off x="407276" y="399890"/>
            <a:ext cx="11377448" cy="5723117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C745-5B55-E54F-2385-141E06627C8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1615361" cy="5903090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00300" lvl="5" indent="0">
              <a:buFont typeface="Calibri" pitchFamily="34" charset="0"/>
              <a:buNone/>
            </a:pPr>
            <a:endParaRPr lang="it-IT" sz="4800" b="1" i="1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00300" lvl="5" indent="0">
              <a:buFont typeface="Calibri" pitchFamily="34" charset="0"/>
              <a:buNone/>
            </a:pPr>
            <a:endParaRPr lang="it-IT" sz="4800" b="1" i="1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" panose="05000000000000000000" pitchFamily="2" charset="2"/>
              <a:buNone/>
              <a:defRPr sz="1800"/>
            </a:pPr>
            <a:endParaRPr lang="it-IT" sz="1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02746E5-0487-3ACF-FCD0-F57BA03947E1}"/>
              </a:ext>
            </a:extLst>
          </p:cNvPr>
          <p:cNvSpPr txBox="1">
            <a:spLocks/>
          </p:cNvSpPr>
          <p:nvPr/>
        </p:nvSpPr>
        <p:spPr>
          <a:xfrm>
            <a:off x="407276" y="305603"/>
            <a:ext cx="11377448" cy="6152507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 sz="1800"/>
            </a:pPr>
            <a:endParaRPr lang="it-IT" sz="7300" b="1" dirty="0">
              <a:solidFill>
                <a:srgbClr val="FF0000"/>
              </a:solidFill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80D3CBF4-1A3E-6607-C799-E7B14B1BAABC}"/>
              </a:ext>
            </a:extLst>
          </p:cNvPr>
          <p:cNvSpPr txBox="1">
            <a:spLocks/>
          </p:cNvSpPr>
          <p:nvPr/>
        </p:nvSpPr>
        <p:spPr>
          <a:xfrm>
            <a:off x="131379" y="163256"/>
            <a:ext cx="11929241" cy="635738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rgbClr val="FF0000"/>
                </a:solidFill>
              </a:rPr>
              <a:t>			</a:t>
            </a:r>
            <a:endParaRPr lang="it-IT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6631A19A-2C64-F133-96E4-5EFC67A89929}"/>
              </a:ext>
            </a:extLst>
          </p:cNvPr>
          <p:cNvSpPr txBox="1">
            <a:spLocks/>
          </p:cNvSpPr>
          <p:nvPr/>
        </p:nvSpPr>
        <p:spPr>
          <a:xfrm>
            <a:off x="0" y="-249535"/>
            <a:ext cx="11929241" cy="726278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br>
              <a:rPr lang="it-IT" sz="1200" dirty="0">
                <a:solidFill>
                  <a:srgbClr val="212121"/>
                </a:solidFill>
                <a:latin typeface="BlinkMacSystemFont"/>
              </a:rPr>
            </a:br>
            <a:br>
              <a:rPr lang="it-IT" sz="1200" dirty="0">
                <a:solidFill>
                  <a:srgbClr val="212121"/>
                </a:solidFill>
                <a:latin typeface="BlinkMacSystemFont"/>
              </a:rPr>
            </a:br>
            <a:br>
              <a:rPr lang="it-IT" sz="1300" b="0" dirty="0">
                <a:solidFill>
                  <a:srgbClr val="212121"/>
                </a:solidFill>
                <a:latin typeface="BlinkMacSystemFont"/>
              </a:rPr>
            </a:br>
            <a:br>
              <a:rPr lang="it-IT" sz="2400" b="0" dirty="0">
                <a:solidFill>
                  <a:srgbClr val="000000"/>
                </a:solidFill>
              </a:rPr>
            </a:br>
            <a:br>
              <a:rPr lang="it-IT" sz="2400" b="0" dirty="0">
                <a:solidFill>
                  <a:srgbClr val="000000"/>
                </a:solidFill>
              </a:rPr>
            </a:b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17E781C1-6448-3396-1A67-CDDE4754E84A}"/>
              </a:ext>
            </a:extLst>
          </p:cNvPr>
          <p:cNvSpPr txBox="1">
            <a:spLocks/>
          </p:cNvSpPr>
          <p:nvPr/>
        </p:nvSpPr>
        <p:spPr>
          <a:xfrm>
            <a:off x="353136" y="146911"/>
            <a:ext cx="11482552" cy="600571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6000" b="1" dirty="0">
                <a:solidFill>
                  <a:srgbClr val="FF0000"/>
                </a:solidFill>
              </a:rPr>
              <a:t>Stenosi</a:t>
            </a:r>
            <a:endParaRPr lang="it-IT" sz="3000" dirty="0">
              <a:solidFill>
                <a:srgbClr val="000000"/>
              </a:solidFill>
              <a:latin typeface="-webkit-standard"/>
            </a:endParaRPr>
          </a:p>
          <a:p>
            <a:r>
              <a:rPr lang="it-IT" sz="3000" dirty="0">
                <a:solidFill>
                  <a:srgbClr val="000000"/>
                </a:solidFill>
                <a:latin typeface="-webkit-standard"/>
              </a:rPr>
              <a:t>L’incidenza riportata in letteratura di stenosi dopo sleeve varia dallo </a:t>
            </a:r>
            <a:r>
              <a:rPr lang="it-IT" sz="3000" b="1" dirty="0">
                <a:solidFill>
                  <a:srgbClr val="000000"/>
                </a:solidFill>
              </a:rPr>
              <a:t>0.5 </a:t>
            </a:r>
            <a:r>
              <a:rPr lang="it-IT" sz="3000" dirty="0">
                <a:solidFill>
                  <a:srgbClr val="000000"/>
                </a:solidFill>
              </a:rPr>
              <a:t>al </a:t>
            </a:r>
            <a:r>
              <a:rPr lang="it-IT" sz="3000" b="1" dirty="0">
                <a:solidFill>
                  <a:srgbClr val="000000"/>
                </a:solidFill>
              </a:rPr>
              <a:t>3.5%.</a:t>
            </a:r>
            <a:endParaRPr lang="it-IT" sz="3000" b="1" dirty="0">
              <a:solidFill>
                <a:srgbClr val="000000"/>
              </a:solidFill>
              <a:latin typeface="-webkit-standard"/>
            </a:endParaRPr>
          </a:p>
          <a:p>
            <a:r>
              <a:rPr lang="it-IT" sz="3000" b="1" dirty="0">
                <a:solidFill>
                  <a:srgbClr val="000000"/>
                </a:solidFill>
                <a:latin typeface="-webkit-standard"/>
              </a:rPr>
              <a:t>Localizzazione </a:t>
            </a:r>
            <a:r>
              <a:rPr lang="it-IT" sz="3000" dirty="0">
                <a:solidFill>
                  <a:srgbClr val="000000"/>
                </a:solidFill>
                <a:latin typeface="-webkit-standard"/>
              </a:rPr>
              <a:t>più frequentemente a livello dell’</a:t>
            </a:r>
            <a:r>
              <a:rPr lang="it-IT" sz="3000" b="1" dirty="0">
                <a:solidFill>
                  <a:srgbClr val="000000"/>
                </a:solidFill>
              </a:rPr>
              <a:t>incisura angolare.</a:t>
            </a:r>
          </a:p>
          <a:p>
            <a:r>
              <a:rPr lang="it-IT" sz="3000" b="1" dirty="0">
                <a:solidFill>
                  <a:srgbClr val="000000"/>
                </a:solidFill>
                <a:latin typeface="-webkit-standard"/>
              </a:rPr>
              <a:t>Clinicamente rilevante: </a:t>
            </a:r>
            <a:r>
              <a:rPr lang="it-IT" sz="3000" dirty="0">
                <a:solidFill>
                  <a:srgbClr val="000000"/>
                </a:solidFill>
                <a:latin typeface="-webkit-standard"/>
              </a:rPr>
              <a:t>può manifestarsi con nausea, vomito, intolleranza alimentare.</a:t>
            </a:r>
          </a:p>
          <a:p>
            <a:r>
              <a:rPr lang="it-IT" sz="3000" b="1" dirty="0"/>
              <a:t>Cause</a:t>
            </a:r>
            <a:r>
              <a:rPr lang="it-IT" sz="3000" dirty="0"/>
              <a:t> principali: </a:t>
            </a:r>
            <a:r>
              <a:rPr lang="it-IT" sz="3000" b="1" dirty="0"/>
              <a:t>ischemia del margine </a:t>
            </a:r>
            <a:r>
              <a:rPr lang="it-IT" sz="3000" b="1" dirty="0" err="1"/>
              <a:t>staple</a:t>
            </a:r>
            <a:r>
              <a:rPr lang="it-IT" sz="3000" b="1" dirty="0"/>
              <a:t>-line</a:t>
            </a:r>
            <a:r>
              <a:rPr lang="it-IT" sz="3000" dirty="0"/>
              <a:t>, </a:t>
            </a:r>
            <a:r>
              <a:rPr lang="it-IT" sz="3000" b="1" dirty="0"/>
              <a:t>torsione/“twist”</a:t>
            </a:r>
            <a:r>
              <a:rPr lang="it-IT" sz="3000" dirty="0"/>
              <a:t> del tubo gastrico, </a:t>
            </a:r>
            <a:r>
              <a:rPr lang="it-IT" sz="3000" dirty="0" err="1"/>
              <a:t>kinking</a:t>
            </a:r>
            <a:r>
              <a:rPr lang="it-IT" sz="3000" dirty="0"/>
              <a:t> (piegamento), sutura/angolazione errata durante la confezione della sleeve e cicatrizzazione eccessiva. </a:t>
            </a:r>
          </a:p>
          <a:p>
            <a:r>
              <a:rPr lang="it-IT" sz="3000" dirty="0"/>
              <a:t>Alcuni studi suggeriscono che </a:t>
            </a:r>
            <a:r>
              <a:rPr lang="it-IT" sz="3000" b="1" dirty="0" err="1"/>
              <a:t>bougie</a:t>
            </a:r>
            <a:r>
              <a:rPr lang="it-IT" sz="3000" b="1" dirty="0"/>
              <a:t> molto piccoli </a:t>
            </a:r>
            <a:r>
              <a:rPr lang="it-IT" sz="3000" dirty="0"/>
              <a:t>e </a:t>
            </a:r>
            <a:r>
              <a:rPr lang="it-IT" sz="3000" b="1" dirty="0"/>
              <a:t>tecnica non standardizzata </a:t>
            </a:r>
            <a:r>
              <a:rPr lang="it-IT" sz="3000" dirty="0"/>
              <a:t>aumentino il rischio. </a:t>
            </a:r>
          </a:p>
          <a:p>
            <a:r>
              <a:rPr lang="it-IT" sz="3000" dirty="0"/>
              <a:t>La presenza di stenosi può anche favorire o mantenere aperte leaks, per aumento della pressione intraluminale.</a:t>
            </a:r>
          </a:p>
          <a:p>
            <a:endParaRPr lang="it-IT" sz="2200" dirty="0">
              <a:solidFill>
                <a:srgbClr val="000000"/>
              </a:solidFill>
              <a:latin typeface="-webkit-standard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223167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B46CFAE5-0253-F726-E779-5C799B194AFA}"/>
              </a:ext>
            </a:extLst>
          </p:cNvPr>
          <p:cNvSpPr txBox="1">
            <a:spLocks/>
          </p:cNvSpPr>
          <p:nvPr/>
        </p:nvSpPr>
        <p:spPr>
          <a:xfrm>
            <a:off x="407276" y="399890"/>
            <a:ext cx="11377448" cy="5723117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C745-5B55-E54F-2385-141E06627C8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1615361" cy="5903090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00300" lvl="5" indent="0">
              <a:buFont typeface="Calibri" pitchFamily="34" charset="0"/>
              <a:buNone/>
            </a:pPr>
            <a:endParaRPr lang="it-IT" sz="4800" b="1" i="1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00300" lvl="5" indent="0">
              <a:buFont typeface="Calibri" pitchFamily="34" charset="0"/>
              <a:buNone/>
            </a:pPr>
            <a:endParaRPr lang="it-IT" sz="4800" b="1" i="1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" panose="05000000000000000000" pitchFamily="2" charset="2"/>
              <a:buNone/>
              <a:defRPr sz="1800"/>
            </a:pPr>
            <a:endParaRPr lang="it-IT" sz="1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02746E5-0487-3ACF-FCD0-F57BA03947E1}"/>
              </a:ext>
            </a:extLst>
          </p:cNvPr>
          <p:cNvSpPr txBox="1">
            <a:spLocks/>
          </p:cNvSpPr>
          <p:nvPr/>
        </p:nvSpPr>
        <p:spPr>
          <a:xfrm>
            <a:off x="407276" y="305603"/>
            <a:ext cx="11377448" cy="6152507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 sz="1800"/>
            </a:pPr>
            <a:endParaRPr lang="it-IT" sz="7300" b="1" dirty="0">
              <a:solidFill>
                <a:srgbClr val="FF0000"/>
              </a:solidFill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80D3CBF4-1A3E-6607-C799-E7B14B1BAABC}"/>
              </a:ext>
            </a:extLst>
          </p:cNvPr>
          <p:cNvSpPr txBox="1">
            <a:spLocks/>
          </p:cNvSpPr>
          <p:nvPr/>
        </p:nvSpPr>
        <p:spPr>
          <a:xfrm>
            <a:off x="131379" y="163256"/>
            <a:ext cx="11929241" cy="635738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rgbClr val="FF0000"/>
                </a:solidFill>
              </a:rPr>
              <a:t>			</a:t>
            </a:r>
            <a:endParaRPr lang="it-IT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6631A19A-2C64-F133-96E4-5EFC67A89929}"/>
              </a:ext>
            </a:extLst>
          </p:cNvPr>
          <p:cNvSpPr txBox="1">
            <a:spLocks/>
          </p:cNvSpPr>
          <p:nvPr/>
        </p:nvSpPr>
        <p:spPr>
          <a:xfrm>
            <a:off x="0" y="-249535"/>
            <a:ext cx="11929241" cy="726278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br>
              <a:rPr lang="it-IT" sz="1200" dirty="0">
                <a:solidFill>
                  <a:srgbClr val="212121"/>
                </a:solidFill>
                <a:latin typeface="BlinkMacSystemFont"/>
              </a:rPr>
            </a:br>
            <a:br>
              <a:rPr lang="it-IT" sz="1200" dirty="0">
                <a:solidFill>
                  <a:srgbClr val="212121"/>
                </a:solidFill>
                <a:latin typeface="BlinkMacSystemFont"/>
              </a:rPr>
            </a:br>
            <a:br>
              <a:rPr lang="it-IT" sz="1300" b="0" dirty="0">
                <a:solidFill>
                  <a:srgbClr val="212121"/>
                </a:solidFill>
                <a:latin typeface="BlinkMacSystemFont"/>
              </a:rPr>
            </a:br>
            <a:br>
              <a:rPr lang="it-IT" sz="2400" b="0" dirty="0">
                <a:solidFill>
                  <a:srgbClr val="000000"/>
                </a:solidFill>
              </a:rPr>
            </a:br>
            <a:br>
              <a:rPr lang="it-IT" sz="2400" b="0" dirty="0">
                <a:solidFill>
                  <a:srgbClr val="000000"/>
                </a:solidFill>
              </a:rPr>
            </a:b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17E781C1-6448-3396-1A67-CDDE4754E84A}"/>
              </a:ext>
            </a:extLst>
          </p:cNvPr>
          <p:cNvSpPr txBox="1">
            <a:spLocks/>
          </p:cNvSpPr>
          <p:nvPr/>
        </p:nvSpPr>
        <p:spPr>
          <a:xfrm>
            <a:off x="353136" y="146911"/>
            <a:ext cx="11482552" cy="600571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6000" b="1" dirty="0">
                <a:solidFill>
                  <a:srgbClr val="FF0000"/>
                </a:solidFill>
              </a:rPr>
              <a:t>Stenosi</a:t>
            </a:r>
            <a:endParaRPr lang="it-IT" sz="3000" dirty="0">
              <a:solidFill>
                <a:srgbClr val="000000"/>
              </a:solidFill>
              <a:latin typeface="-webkit-standard"/>
            </a:endParaRPr>
          </a:p>
          <a:p>
            <a:r>
              <a:rPr lang="it-IT" sz="3000" dirty="0">
                <a:solidFill>
                  <a:srgbClr val="000000"/>
                </a:solidFill>
                <a:latin typeface="-webkit-standard"/>
              </a:rPr>
              <a:t>L’incidenza riportata in letteratura di stenosi dopo sleeve varia dallo </a:t>
            </a:r>
            <a:r>
              <a:rPr lang="it-IT" sz="3000" b="1" dirty="0">
                <a:solidFill>
                  <a:srgbClr val="000000"/>
                </a:solidFill>
              </a:rPr>
              <a:t>0.5 </a:t>
            </a:r>
            <a:r>
              <a:rPr lang="it-IT" sz="3000" dirty="0">
                <a:solidFill>
                  <a:srgbClr val="000000"/>
                </a:solidFill>
              </a:rPr>
              <a:t>al </a:t>
            </a:r>
            <a:r>
              <a:rPr lang="it-IT" sz="3000" b="1" dirty="0">
                <a:solidFill>
                  <a:srgbClr val="000000"/>
                </a:solidFill>
              </a:rPr>
              <a:t>3.5%.</a:t>
            </a:r>
            <a:endParaRPr lang="it-IT" sz="3000" b="1" dirty="0">
              <a:solidFill>
                <a:srgbClr val="000000"/>
              </a:solidFill>
              <a:latin typeface="-webkit-standard"/>
            </a:endParaRPr>
          </a:p>
          <a:p>
            <a:r>
              <a:rPr lang="it-IT" sz="3000" b="1" dirty="0">
                <a:solidFill>
                  <a:srgbClr val="000000"/>
                </a:solidFill>
                <a:latin typeface="-webkit-standard"/>
              </a:rPr>
              <a:t>Localizzazione </a:t>
            </a:r>
            <a:r>
              <a:rPr lang="it-IT" sz="3000" dirty="0">
                <a:solidFill>
                  <a:srgbClr val="000000"/>
                </a:solidFill>
                <a:latin typeface="-webkit-standard"/>
              </a:rPr>
              <a:t>più frequentemente a livello dell’</a:t>
            </a:r>
            <a:r>
              <a:rPr lang="it-IT" sz="3000" b="1" dirty="0">
                <a:solidFill>
                  <a:srgbClr val="000000"/>
                </a:solidFill>
              </a:rPr>
              <a:t>incisura angolare.</a:t>
            </a:r>
          </a:p>
          <a:p>
            <a:r>
              <a:rPr lang="it-IT" sz="3000" b="1" dirty="0">
                <a:solidFill>
                  <a:srgbClr val="000000"/>
                </a:solidFill>
                <a:latin typeface="-webkit-standard"/>
              </a:rPr>
              <a:t>Clinicamente rilevante: </a:t>
            </a:r>
            <a:r>
              <a:rPr lang="it-IT" sz="3000" dirty="0">
                <a:solidFill>
                  <a:srgbClr val="000000"/>
                </a:solidFill>
                <a:latin typeface="-webkit-standard"/>
              </a:rPr>
              <a:t>può manifestarsi con nausea, vomito, intolleranza alimentare.</a:t>
            </a:r>
          </a:p>
          <a:p>
            <a:r>
              <a:rPr lang="it-IT" sz="3000" b="1" dirty="0"/>
              <a:t>Cause</a:t>
            </a:r>
            <a:r>
              <a:rPr lang="it-IT" sz="3000" dirty="0"/>
              <a:t> principali: </a:t>
            </a:r>
            <a:r>
              <a:rPr lang="it-IT" sz="3000" b="1" dirty="0"/>
              <a:t>ischemia del margine </a:t>
            </a:r>
            <a:r>
              <a:rPr lang="it-IT" sz="3000" b="1" dirty="0" err="1"/>
              <a:t>staple</a:t>
            </a:r>
            <a:r>
              <a:rPr lang="it-IT" sz="3000" b="1" dirty="0"/>
              <a:t>-line</a:t>
            </a:r>
            <a:r>
              <a:rPr lang="it-IT" sz="3000" dirty="0"/>
              <a:t>, </a:t>
            </a:r>
            <a:r>
              <a:rPr lang="it-IT" sz="3000" b="1" dirty="0"/>
              <a:t>torsione/“twist”</a:t>
            </a:r>
            <a:r>
              <a:rPr lang="it-IT" sz="3000" dirty="0"/>
              <a:t> del tubo gastrico, </a:t>
            </a:r>
            <a:r>
              <a:rPr lang="it-IT" sz="3000" dirty="0" err="1"/>
              <a:t>kinking</a:t>
            </a:r>
            <a:r>
              <a:rPr lang="it-IT" sz="3000" dirty="0"/>
              <a:t> (piegamento), sutura/angolazione errata durante la confezione della sleeve e cicatrizzazione eccessiva. </a:t>
            </a:r>
          </a:p>
          <a:p>
            <a:r>
              <a:rPr lang="it-IT" sz="3000" dirty="0"/>
              <a:t>Alcuni studi suggeriscono che </a:t>
            </a:r>
            <a:r>
              <a:rPr lang="it-IT" sz="3000" b="1" dirty="0" err="1"/>
              <a:t>bougie</a:t>
            </a:r>
            <a:r>
              <a:rPr lang="it-IT" sz="3000" b="1" dirty="0"/>
              <a:t> molto piccoli </a:t>
            </a:r>
            <a:r>
              <a:rPr lang="it-IT" sz="3000" dirty="0"/>
              <a:t>e </a:t>
            </a:r>
            <a:r>
              <a:rPr lang="it-IT" sz="3000" b="1" dirty="0"/>
              <a:t>tecnica non standardizzata </a:t>
            </a:r>
            <a:r>
              <a:rPr lang="it-IT" sz="3000" dirty="0"/>
              <a:t>aumentino il rischio. </a:t>
            </a:r>
          </a:p>
          <a:p>
            <a:r>
              <a:rPr lang="it-IT" sz="3000" dirty="0"/>
              <a:t>La presenza di stenosi può anche favorire o mantenere aperte leaks, per aumento della pressione intraluminale.</a:t>
            </a:r>
          </a:p>
          <a:p>
            <a:endParaRPr lang="it-IT" sz="2200" dirty="0">
              <a:solidFill>
                <a:srgbClr val="000000"/>
              </a:solidFill>
              <a:latin typeface="-webkit-standard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29462572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B46CFAE5-0253-F726-E779-5C799B194AFA}"/>
              </a:ext>
            </a:extLst>
          </p:cNvPr>
          <p:cNvSpPr txBox="1">
            <a:spLocks/>
          </p:cNvSpPr>
          <p:nvPr/>
        </p:nvSpPr>
        <p:spPr>
          <a:xfrm>
            <a:off x="407276" y="399890"/>
            <a:ext cx="11377448" cy="5723117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C745-5B55-E54F-2385-141E06627C8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1615361" cy="5903090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00300" lvl="5" indent="0">
              <a:buFont typeface="Calibri" pitchFamily="34" charset="0"/>
              <a:buNone/>
            </a:pPr>
            <a:endParaRPr lang="it-IT" sz="4800" b="1" i="1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00300" lvl="5" indent="0">
              <a:buFont typeface="Calibri" pitchFamily="34" charset="0"/>
              <a:buNone/>
            </a:pPr>
            <a:endParaRPr lang="it-IT" sz="4800" b="1" i="1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" panose="05000000000000000000" pitchFamily="2" charset="2"/>
              <a:buNone/>
              <a:defRPr sz="1800"/>
            </a:pPr>
            <a:endParaRPr lang="it-IT" sz="1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02746E5-0487-3ACF-FCD0-F57BA03947E1}"/>
              </a:ext>
            </a:extLst>
          </p:cNvPr>
          <p:cNvSpPr txBox="1">
            <a:spLocks/>
          </p:cNvSpPr>
          <p:nvPr/>
        </p:nvSpPr>
        <p:spPr>
          <a:xfrm>
            <a:off x="407276" y="305603"/>
            <a:ext cx="11377448" cy="6152507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 sz="1800"/>
            </a:pPr>
            <a:endParaRPr lang="it-IT" sz="7300" b="1" dirty="0">
              <a:solidFill>
                <a:srgbClr val="FF0000"/>
              </a:solidFill>
            </a:endParaRP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80D3CBF4-1A3E-6607-C799-E7B14B1BAABC}"/>
              </a:ext>
            </a:extLst>
          </p:cNvPr>
          <p:cNvSpPr txBox="1">
            <a:spLocks/>
          </p:cNvSpPr>
          <p:nvPr/>
        </p:nvSpPr>
        <p:spPr>
          <a:xfrm>
            <a:off x="131379" y="163256"/>
            <a:ext cx="11929241" cy="635738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rgbClr val="FF0000"/>
                </a:solidFill>
              </a:rPr>
              <a:t>			</a:t>
            </a:r>
            <a:endParaRPr lang="it-IT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6631A19A-2C64-F133-96E4-5EFC67A89929}"/>
              </a:ext>
            </a:extLst>
          </p:cNvPr>
          <p:cNvSpPr txBox="1">
            <a:spLocks/>
          </p:cNvSpPr>
          <p:nvPr/>
        </p:nvSpPr>
        <p:spPr>
          <a:xfrm>
            <a:off x="0" y="-249535"/>
            <a:ext cx="11929241" cy="726278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br>
              <a:rPr lang="it-IT" sz="1200" dirty="0">
                <a:solidFill>
                  <a:srgbClr val="212121"/>
                </a:solidFill>
                <a:latin typeface="BlinkMacSystemFont"/>
              </a:rPr>
            </a:br>
            <a:br>
              <a:rPr lang="it-IT" sz="1200" dirty="0">
                <a:solidFill>
                  <a:srgbClr val="212121"/>
                </a:solidFill>
                <a:latin typeface="BlinkMacSystemFont"/>
              </a:rPr>
            </a:br>
            <a:br>
              <a:rPr lang="it-IT" sz="1300" b="0" dirty="0">
                <a:solidFill>
                  <a:srgbClr val="212121"/>
                </a:solidFill>
                <a:latin typeface="BlinkMacSystemFont"/>
              </a:rPr>
            </a:br>
            <a:br>
              <a:rPr lang="it-IT" sz="2400" b="0" dirty="0">
                <a:solidFill>
                  <a:srgbClr val="000000"/>
                </a:solidFill>
              </a:rPr>
            </a:br>
            <a:br>
              <a:rPr lang="it-IT" sz="2400" b="0" dirty="0">
                <a:solidFill>
                  <a:srgbClr val="000000"/>
                </a:solidFill>
              </a:rPr>
            </a:b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17E781C1-6448-3396-1A67-CDDE4754E84A}"/>
              </a:ext>
            </a:extLst>
          </p:cNvPr>
          <p:cNvSpPr txBox="1">
            <a:spLocks/>
          </p:cNvSpPr>
          <p:nvPr/>
        </p:nvSpPr>
        <p:spPr>
          <a:xfrm>
            <a:off x="353136" y="146911"/>
            <a:ext cx="11482552" cy="6005714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2200" dirty="0">
              <a:solidFill>
                <a:srgbClr val="000000"/>
              </a:solidFill>
              <a:latin typeface="-webkit-standard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it-IT" sz="2200" dirty="0"/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0F37A92F-148F-14D8-1584-0139138221AB}"/>
              </a:ext>
            </a:extLst>
          </p:cNvPr>
          <p:cNvSpPr txBox="1">
            <a:spLocks/>
          </p:cNvSpPr>
          <p:nvPr/>
        </p:nvSpPr>
        <p:spPr>
          <a:xfrm>
            <a:off x="116265" y="1"/>
            <a:ext cx="12075735" cy="645810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it-IT" sz="2200" b="1" dirty="0">
                <a:solidFill>
                  <a:srgbClr val="000000"/>
                </a:solidFill>
              </a:rPr>
              <a:t>Trattamento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it-IT" sz="2200" b="1" dirty="0" err="1">
                <a:solidFill>
                  <a:srgbClr val="000000"/>
                </a:solidFill>
              </a:rPr>
              <a:t>Endoscopic</a:t>
            </a:r>
            <a:r>
              <a:rPr lang="it-IT" sz="2200" b="1" dirty="0">
                <a:solidFill>
                  <a:srgbClr val="000000"/>
                </a:solidFill>
              </a:rPr>
              <a:t> balloon </a:t>
            </a:r>
            <a:r>
              <a:rPr lang="it-IT" sz="2200" b="1" dirty="0" err="1">
                <a:solidFill>
                  <a:srgbClr val="000000"/>
                </a:solidFill>
              </a:rPr>
              <a:t>dilation</a:t>
            </a:r>
            <a:r>
              <a:rPr lang="it-IT" sz="2200" b="1" dirty="0">
                <a:solidFill>
                  <a:srgbClr val="000000"/>
                </a:solidFill>
              </a:rPr>
              <a:t> (EBD) — primo approccio consolidato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000000"/>
                </a:solidFill>
              </a:rPr>
              <a:t>Numerose review e meta-analisi considerano </a:t>
            </a:r>
            <a:r>
              <a:rPr lang="it-IT" sz="2200" b="1" dirty="0">
                <a:solidFill>
                  <a:srgbClr val="000000"/>
                </a:solidFill>
              </a:rPr>
              <a:t>l’EBD come terapia di prima linea</a:t>
            </a:r>
            <a:r>
              <a:rPr lang="it-IT" sz="2200" dirty="0">
                <a:solidFill>
                  <a:srgbClr val="000000"/>
                </a:solidFill>
              </a:rPr>
              <a:t> con </a:t>
            </a:r>
            <a:r>
              <a:rPr lang="it-IT" sz="2200" b="1" dirty="0">
                <a:solidFill>
                  <a:srgbClr val="000000"/>
                </a:solidFill>
              </a:rPr>
              <a:t>tasso di successo </a:t>
            </a:r>
            <a:r>
              <a:rPr lang="it-IT" sz="2200" dirty="0">
                <a:solidFill>
                  <a:srgbClr val="000000"/>
                </a:solidFill>
              </a:rPr>
              <a:t>del </a:t>
            </a:r>
            <a:r>
              <a:rPr lang="it-IT" sz="2200" b="1" dirty="0">
                <a:solidFill>
                  <a:srgbClr val="000000"/>
                </a:solidFill>
              </a:rPr>
              <a:t>76%</a:t>
            </a:r>
            <a:r>
              <a:rPr lang="it-IT" sz="2200" dirty="0">
                <a:solidFill>
                  <a:srgbClr val="000000"/>
                </a:solidFill>
              </a:rPr>
              <a:t>( con variazione per sede e tempistica). L’inizio precoce (entro 3 mesi) può avere tassi di successo diversi rispetto ai casi tardivi; spesso sono necessarie </a:t>
            </a:r>
            <a:r>
              <a:rPr lang="it-IT" sz="2200" b="1" dirty="0">
                <a:solidFill>
                  <a:srgbClr val="000000"/>
                </a:solidFill>
              </a:rPr>
              <a:t>più sedute</a:t>
            </a:r>
            <a:r>
              <a:rPr lang="it-IT" sz="2200" dirty="0">
                <a:solidFill>
                  <a:srgbClr val="000000"/>
                </a:solidFill>
              </a:rPr>
              <a:t> (media ~ 1.8 dilatazioni per paziente nella meta-analisi). ~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it-IT" sz="2200" b="1" dirty="0" err="1">
                <a:solidFill>
                  <a:srgbClr val="000000"/>
                </a:solidFill>
              </a:rPr>
              <a:t>Stent</a:t>
            </a:r>
            <a:r>
              <a:rPr lang="it-IT" sz="2200" b="1" dirty="0">
                <a:solidFill>
                  <a:srgbClr val="000000"/>
                </a:solidFill>
              </a:rPr>
              <a:t> endoluminale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000000"/>
                </a:solidFill>
              </a:rPr>
              <a:t>Utilizzato </a:t>
            </a:r>
            <a:r>
              <a:rPr lang="it-IT" sz="2200" b="1" dirty="0">
                <a:solidFill>
                  <a:srgbClr val="000000"/>
                </a:solidFill>
              </a:rPr>
              <a:t>in casi selezionati </a:t>
            </a:r>
            <a:r>
              <a:rPr lang="it-IT" sz="2200" dirty="0">
                <a:solidFill>
                  <a:srgbClr val="000000"/>
                </a:solidFill>
              </a:rPr>
              <a:t>(</a:t>
            </a:r>
            <a:r>
              <a:rPr lang="it-IT" sz="2200" b="1" dirty="0">
                <a:solidFill>
                  <a:srgbClr val="000000"/>
                </a:solidFill>
              </a:rPr>
              <a:t>stenosi acute o associate a leak</a:t>
            </a:r>
            <a:r>
              <a:rPr lang="it-IT" sz="2200" dirty="0">
                <a:solidFill>
                  <a:srgbClr val="000000"/>
                </a:solidFill>
              </a:rPr>
              <a:t>) ma </a:t>
            </a:r>
            <a:r>
              <a:rPr lang="it-IT" sz="2200" b="1" dirty="0">
                <a:solidFill>
                  <a:srgbClr val="000000"/>
                </a:solidFill>
              </a:rPr>
              <a:t>l’uso è meno standardizzato </a:t>
            </a:r>
            <a:r>
              <a:rPr lang="it-IT" sz="2200" dirty="0">
                <a:solidFill>
                  <a:srgbClr val="000000"/>
                </a:solidFill>
              </a:rPr>
              <a:t>rispetto all’EBD; possibile </a:t>
            </a:r>
            <a:r>
              <a:rPr lang="it-IT" sz="2200" b="1" dirty="0">
                <a:solidFill>
                  <a:srgbClr val="000000"/>
                </a:solidFill>
              </a:rPr>
              <a:t>migrazione e </a:t>
            </a:r>
            <a:r>
              <a:rPr lang="it-IT" sz="2200" b="1" dirty="0" err="1">
                <a:solidFill>
                  <a:srgbClr val="000000"/>
                </a:solidFill>
              </a:rPr>
              <a:t>discomfort</a:t>
            </a:r>
            <a:r>
              <a:rPr lang="it-IT" sz="2200" dirty="0">
                <a:solidFill>
                  <a:srgbClr val="000000"/>
                </a:solidFill>
              </a:rPr>
              <a:t>. Review più recenti lo citano come opzione temporanea, verso soluzioni definitive.</a:t>
            </a:r>
            <a:endParaRPr lang="it-IT" sz="2200" b="1" dirty="0">
              <a:solidFill>
                <a:srgbClr val="000000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it-IT" sz="2200" b="1" dirty="0">
                <a:solidFill>
                  <a:srgbClr val="000000"/>
                </a:solidFill>
              </a:rPr>
              <a:t>Revisione chirurgica (conversione a RYGB o revisione)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200" b="1" dirty="0">
                <a:solidFill>
                  <a:srgbClr val="000000"/>
                </a:solidFill>
              </a:rPr>
              <a:t>La conversione a Roux-en-Y </a:t>
            </a:r>
            <a:r>
              <a:rPr lang="it-IT" sz="2200" b="1" dirty="0" err="1">
                <a:solidFill>
                  <a:srgbClr val="000000"/>
                </a:solidFill>
              </a:rPr>
              <a:t>gastric</a:t>
            </a:r>
            <a:r>
              <a:rPr lang="it-IT" sz="2200" b="1" dirty="0">
                <a:solidFill>
                  <a:srgbClr val="000000"/>
                </a:solidFill>
              </a:rPr>
              <a:t> bypass (RYGB)</a:t>
            </a:r>
            <a:r>
              <a:rPr lang="it-IT" sz="2200" dirty="0">
                <a:solidFill>
                  <a:srgbClr val="000000"/>
                </a:solidFill>
              </a:rPr>
              <a:t> o altra revisione chirurgica rimane </a:t>
            </a:r>
            <a:r>
              <a:rPr lang="it-IT" sz="2200" b="1" dirty="0">
                <a:solidFill>
                  <a:srgbClr val="000000"/>
                </a:solidFill>
              </a:rPr>
              <a:t>l’opzione “definitiva</a:t>
            </a:r>
            <a:r>
              <a:rPr lang="it-IT" sz="2200" dirty="0">
                <a:solidFill>
                  <a:srgbClr val="000000"/>
                </a:solidFill>
              </a:rPr>
              <a:t>” nei casi resistenti alle terapie endoscopiche o in presenza di complicanze concomitanti (fistole croniche, ischemia estesa). </a:t>
            </a:r>
          </a:p>
          <a:p>
            <a:pPr marL="0" indent="0">
              <a:buNone/>
            </a:pPr>
            <a:endParaRPr lang="it-IT" sz="300" dirty="0">
              <a:solidFill>
                <a:srgbClr val="000000"/>
              </a:solidFill>
            </a:endParaRPr>
          </a:p>
          <a:p>
            <a:pPr marL="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00" b="1" i="1" dirty="0">
                <a:solidFill>
                  <a:schemeClr val="tx1"/>
                </a:solidFill>
              </a:rPr>
              <a:t>Chang SH et al., </a:t>
            </a:r>
            <a:r>
              <a:rPr lang="it-IT" sz="900" b="1" i="1" dirty="0" err="1">
                <a:solidFill>
                  <a:schemeClr val="tx1"/>
                </a:solidFill>
              </a:rPr>
              <a:t>Endoscopic</a:t>
            </a:r>
            <a:r>
              <a:rPr lang="it-IT" sz="900" b="1" i="1" dirty="0">
                <a:solidFill>
                  <a:schemeClr val="tx1"/>
                </a:solidFill>
              </a:rPr>
              <a:t> balloon </a:t>
            </a:r>
            <a:r>
              <a:rPr lang="it-IT" sz="900" b="1" i="1" dirty="0" err="1">
                <a:solidFill>
                  <a:schemeClr val="tx1"/>
                </a:solidFill>
              </a:rPr>
              <a:t>dilation</a:t>
            </a:r>
            <a:r>
              <a:rPr lang="it-IT" sz="900" b="1" i="1" dirty="0">
                <a:solidFill>
                  <a:schemeClr val="tx1"/>
                </a:solidFill>
              </a:rPr>
              <a:t> for treatment of sleeve </a:t>
            </a:r>
            <a:r>
              <a:rPr lang="it-IT" sz="900" b="1" i="1" dirty="0" err="1">
                <a:solidFill>
                  <a:schemeClr val="tx1"/>
                </a:solidFill>
              </a:rPr>
              <a:t>gastrectomy</a:t>
            </a:r>
            <a:r>
              <a:rPr lang="it-IT" sz="900" b="1" i="1" dirty="0">
                <a:solidFill>
                  <a:schemeClr val="tx1"/>
                </a:solidFill>
              </a:rPr>
              <a:t> </a:t>
            </a:r>
            <a:r>
              <a:rPr lang="it-IT" sz="900" b="1" i="1" dirty="0" err="1">
                <a:solidFill>
                  <a:schemeClr val="tx1"/>
                </a:solidFill>
              </a:rPr>
              <a:t>stenosis</a:t>
            </a:r>
            <a:r>
              <a:rPr lang="it-IT" sz="900" b="1" i="1" dirty="0">
                <a:solidFill>
                  <a:schemeClr val="tx1"/>
                </a:solidFill>
              </a:rPr>
              <a:t>: meta-</a:t>
            </a:r>
            <a:r>
              <a:rPr lang="it-IT" sz="900" b="1" i="1" dirty="0" err="1">
                <a:solidFill>
                  <a:schemeClr val="tx1"/>
                </a:solidFill>
              </a:rPr>
              <a:t>analysis</a:t>
            </a:r>
            <a:r>
              <a:rPr lang="it-IT" sz="900" b="1" i="1" dirty="0">
                <a:solidFill>
                  <a:schemeClr val="tx1"/>
                </a:solidFill>
              </a:rPr>
              <a:t>, </a:t>
            </a:r>
            <a:r>
              <a:rPr lang="it-IT" sz="900" b="1" i="1" dirty="0" err="1">
                <a:solidFill>
                  <a:schemeClr val="tx1"/>
                </a:solidFill>
              </a:rPr>
              <a:t>Gastrointest</a:t>
            </a:r>
            <a:r>
              <a:rPr lang="it-IT" sz="900" b="1" i="1" dirty="0">
                <a:solidFill>
                  <a:schemeClr val="tx1"/>
                </a:solidFill>
              </a:rPr>
              <a:t> </a:t>
            </a:r>
            <a:r>
              <a:rPr lang="it-IT" sz="900" b="1" i="1" dirty="0" err="1">
                <a:solidFill>
                  <a:schemeClr val="tx1"/>
                </a:solidFill>
              </a:rPr>
              <a:t>Endosc</a:t>
            </a:r>
            <a:r>
              <a:rPr lang="it-IT" sz="900" b="1" i="1" dirty="0">
                <a:solidFill>
                  <a:schemeClr val="tx1"/>
                </a:solidFill>
              </a:rPr>
              <a:t> 2020. </a:t>
            </a:r>
            <a:r>
              <a:rPr lang="it-IT" sz="900" b="1" i="1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PubMed</a:t>
            </a:r>
            <a:endParaRPr lang="it-IT" sz="900" b="1" i="1" dirty="0">
              <a:solidFill>
                <a:schemeClr val="tx1"/>
              </a:solidFill>
            </a:endParaRPr>
          </a:p>
          <a:p>
            <a:pPr marL="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00" b="1" i="1" dirty="0">
                <a:solidFill>
                  <a:schemeClr val="tx1"/>
                </a:solidFill>
              </a:rPr>
              <a:t>Masood M. et al., </a:t>
            </a:r>
            <a:r>
              <a:rPr lang="it-IT" sz="900" b="1" i="1" dirty="0" err="1">
                <a:solidFill>
                  <a:schemeClr val="tx1"/>
                </a:solidFill>
              </a:rPr>
              <a:t>Endoscopic</a:t>
            </a:r>
            <a:r>
              <a:rPr lang="it-IT" sz="900" b="1" i="1" dirty="0">
                <a:solidFill>
                  <a:schemeClr val="tx1"/>
                </a:solidFill>
              </a:rPr>
              <a:t> Management of Post-Sleeve </a:t>
            </a:r>
            <a:r>
              <a:rPr lang="it-IT" sz="900" b="1" i="1" dirty="0" err="1">
                <a:solidFill>
                  <a:schemeClr val="tx1"/>
                </a:solidFill>
              </a:rPr>
              <a:t>Gastrectomy</a:t>
            </a:r>
            <a:r>
              <a:rPr lang="it-IT" sz="900" b="1" i="1" dirty="0">
                <a:solidFill>
                  <a:schemeClr val="tx1"/>
                </a:solidFill>
              </a:rPr>
              <a:t> </a:t>
            </a:r>
            <a:r>
              <a:rPr lang="it-IT" sz="900" b="1" i="1" dirty="0" err="1">
                <a:solidFill>
                  <a:schemeClr val="tx1"/>
                </a:solidFill>
              </a:rPr>
              <a:t>Complications</a:t>
            </a:r>
            <a:r>
              <a:rPr lang="it-IT" sz="900" b="1" i="1" dirty="0">
                <a:solidFill>
                  <a:schemeClr val="tx1"/>
                </a:solidFill>
              </a:rPr>
              <a:t>, </a:t>
            </a:r>
            <a:r>
              <a:rPr lang="it-IT" sz="900" b="1" i="1" dirty="0" err="1">
                <a:solidFill>
                  <a:schemeClr val="tx1"/>
                </a:solidFill>
              </a:rPr>
              <a:t>J</a:t>
            </a:r>
            <a:r>
              <a:rPr lang="it-IT" sz="900" b="1" i="1" dirty="0">
                <a:solidFill>
                  <a:schemeClr val="tx1"/>
                </a:solidFill>
              </a:rPr>
              <a:t> </a:t>
            </a:r>
            <a:r>
              <a:rPr lang="it-IT" sz="900" b="1" i="1" dirty="0" err="1">
                <a:solidFill>
                  <a:schemeClr val="tx1"/>
                </a:solidFill>
              </a:rPr>
              <a:t>Clin</a:t>
            </a:r>
            <a:r>
              <a:rPr lang="it-IT" sz="900" b="1" i="1" dirty="0">
                <a:solidFill>
                  <a:schemeClr val="tx1"/>
                </a:solidFill>
              </a:rPr>
              <a:t> </a:t>
            </a:r>
            <a:r>
              <a:rPr lang="it-IT" sz="900" b="1" i="1" dirty="0" err="1">
                <a:solidFill>
                  <a:schemeClr val="tx1"/>
                </a:solidFill>
              </a:rPr>
              <a:t>Med</a:t>
            </a:r>
            <a:r>
              <a:rPr lang="it-IT" sz="900" b="1" i="1" dirty="0">
                <a:solidFill>
                  <a:schemeClr val="tx1"/>
                </a:solidFill>
              </a:rPr>
              <a:t> 2024 (review con incidenza e opzioni). </a:t>
            </a:r>
            <a:r>
              <a:rPr lang="it-IT" sz="900" b="1" i="1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MDPI</a:t>
            </a:r>
            <a:endParaRPr lang="it-IT" sz="900" b="1" i="1" dirty="0">
              <a:solidFill>
                <a:schemeClr val="tx1"/>
              </a:solidFill>
            </a:endParaRPr>
          </a:p>
          <a:p>
            <a:pPr marL="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00" b="1" i="1" dirty="0">
                <a:solidFill>
                  <a:schemeClr val="tx1"/>
                </a:solidFill>
              </a:rPr>
              <a:t>Hamed H. et al., </a:t>
            </a:r>
            <a:r>
              <a:rPr lang="it-IT" sz="900" b="1" i="1" dirty="0" err="1">
                <a:solidFill>
                  <a:schemeClr val="tx1"/>
                </a:solidFill>
              </a:rPr>
              <a:t>Gastric</a:t>
            </a:r>
            <a:r>
              <a:rPr lang="it-IT" sz="900" b="1" i="1" dirty="0">
                <a:solidFill>
                  <a:schemeClr val="tx1"/>
                </a:solidFill>
              </a:rPr>
              <a:t> </a:t>
            </a:r>
            <a:r>
              <a:rPr lang="it-IT" sz="900" b="1" i="1" dirty="0" err="1">
                <a:solidFill>
                  <a:schemeClr val="tx1"/>
                </a:solidFill>
              </a:rPr>
              <a:t>Stenosis</a:t>
            </a:r>
            <a:r>
              <a:rPr lang="it-IT" sz="900" b="1" i="1" dirty="0">
                <a:solidFill>
                  <a:schemeClr val="tx1"/>
                </a:solidFill>
              </a:rPr>
              <a:t> After Sleeve </a:t>
            </a:r>
            <a:r>
              <a:rPr lang="it-IT" sz="900" b="1" i="1" dirty="0" err="1">
                <a:solidFill>
                  <a:schemeClr val="tx1"/>
                </a:solidFill>
              </a:rPr>
              <a:t>Gastrectomy</a:t>
            </a:r>
            <a:r>
              <a:rPr lang="it-IT" sz="900" b="1" i="1" dirty="0">
                <a:solidFill>
                  <a:schemeClr val="tx1"/>
                </a:solidFill>
              </a:rPr>
              <a:t>: an </a:t>
            </a:r>
            <a:r>
              <a:rPr lang="it-IT" sz="900" b="1" i="1" dirty="0" err="1">
                <a:solidFill>
                  <a:schemeClr val="tx1"/>
                </a:solidFill>
              </a:rPr>
              <a:t>Algorithm</a:t>
            </a:r>
            <a:r>
              <a:rPr lang="it-IT" sz="900" b="1" i="1" dirty="0">
                <a:solidFill>
                  <a:schemeClr val="tx1"/>
                </a:solidFill>
              </a:rPr>
              <a:t>, 2020. </a:t>
            </a:r>
            <a:r>
              <a:rPr lang="it-IT" sz="900" b="1" i="1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PubMed</a:t>
            </a:r>
            <a:endParaRPr lang="it-IT" sz="900" b="1" i="1" dirty="0">
              <a:solidFill>
                <a:schemeClr val="tx1"/>
              </a:solidFill>
            </a:endParaRPr>
          </a:p>
          <a:p>
            <a:pPr marL="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00" b="1" i="1" dirty="0">
                <a:solidFill>
                  <a:schemeClr val="tx1"/>
                </a:solidFill>
              </a:rPr>
              <a:t>D’Alessandro A. et al., </a:t>
            </a:r>
            <a:r>
              <a:rPr lang="it-IT" sz="900" b="1" i="1" dirty="0" err="1">
                <a:solidFill>
                  <a:schemeClr val="tx1"/>
                </a:solidFill>
              </a:rPr>
              <a:t>Endoscopy</a:t>
            </a:r>
            <a:r>
              <a:rPr lang="it-IT" sz="900" b="1" i="1" dirty="0">
                <a:solidFill>
                  <a:schemeClr val="tx1"/>
                </a:solidFill>
              </a:rPr>
              <a:t> management of sleeve </a:t>
            </a:r>
            <a:r>
              <a:rPr lang="it-IT" sz="900" b="1" i="1" dirty="0" err="1">
                <a:solidFill>
                  <a:schemeClr val="tx1"/>
                </a:solidFill>
              </a:rPr>
              <a:t>gastrectomy</a:t>
            </a:r>
            <a:r>
              <a:rPr lang="it-IT" sz="900" b="1" i="1" dirty="0">
                <a:solidFill>
                  <a:schemeClr val="tx1"/>
                </a:solidFill>
              </a:rPr>
              <a:t> </a:t>
            </a:r>
            <a:r>
              <a:rPr lang="it-IT" sz="900" b="1" i="1" dirty="0" err="1">
                <a:solidFill>
                  <a:schemeClr val="tx1"/>
                </a:solidFill>
              </a:rPr>
              <a:t>stenosis</a:t>
            </a:r>
            <a:r>
              <a:rPr lang="it-IT" sz="900" b="1" i="1" dirty="0">
                <a:solidFill>
                  <a:schemeClr val="tx1"/>
                </a:solidFill>
              </a:rPr>
              <a:t>, 2023 (ruolo dell’endoscopia). </a:t>
            </a:r>
            <a:r>
              <a:rPr lang="it-IT" sz="900" b="1" i="1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ScienceDirect</a:t>
            </a:r>
            <a:endParaRPr lang="it-IT" sz="900" b="1" i="1" dirty="0">
              <a:solidFill>
                <a:schemeClr val="tx1"/>
              </a:solidFill>
            </a:endParaRPr>
          </a:p>
          <a:p>
            <a:pPr marL="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00" b="1" i="1" dirty="0" err="1">
                <a:solidFill>
                  <a:schemeClr val="tx1"/>
                </a:solidFill>
              </a:rPr>
              <a:t>Walradt</a:t>
            </a:r>
            <a:r>
              <a:rPr lang="it-IT" sz="900" b="1" i="1" dirty="0">
                <a:solidFill>
                  <a:schemeClr val="tx1"/>
                </a:solidFill>
              </a:rPr>
              <a:t> T. et al., </a:t>
            </a:r>
            <a:r>
              <a:rPr lang="it-IT" sz="900" b="1" i="1" dirty="0" err="1">
                <a:solidFill>
                  <a:schemeClr val="tx1"/>
                </a:solidFill>
              </a:rPr>
              <a:t>Endoscopic</a:t>
            </a:r>
            <a:r>
              <a:rPr lang="it-IT" sz="900" b="1" i="1" dirty="0">
                <a:solidFill>
                  <a:schemeClr val="tx1"/>
                </a:solidFill>
              </a:rPr>
              <a:t> </a:t>
            </a:r>
            <a:r>
              <a:rPr lang="it-IT" sz="900" b="1" i="1" dirty="0" err="1">
                <a:solidFill>
                  <a:schemeClr val="tx1"/>
                </a:solidFill>
              </a:rPr>
              <a:t>tunneled</a:t>
            </a:r>
            <a:r>
              <a:rPr lang="it-IT" sz="900" b="1" i="1" dirty="0">
                <a:solidFill>
                  <a:schemeClr val="tx1"/>
                </a:solidFill>
              </a:rPr>
              <a:t> </a:t>
            </a:r>
            <a:r>
              <a:rPr lang="it-IT" sz="900" b="1" i="1" dirty="0" err="1">
                <a:solidFill>
                  <a:schemeClr val="tx1"/>
                </a:solidFill>
              </a:rPr>
              <a:t>stricturotomy</a:t>
            </a:r>
            <a:r>
              <a:rPr lang="it-IT" sz="900" b="1" i="1" dirty="0">
                <a:solidFill>
                  <a:schemeClr val="tx1"/>
                </a:solidFill>
              </a:rPr>
              <a:t> vs </a:t>
            </a:r>
            <a:r>
              <a:rPr lang="it-IT" sz="900" b="1" i="1" dirty="0" err="1">
                <a:solidFill>
                  <a:schemeClr val="tx1"/>
                </a:solidFill>
              </a:rPr>
              <a:t>surgical</a:t>
            </a:r>
            <a:r>
              <a:rPr lang="it-IT" sz="900" b="1" i="1" dirty="0">
                <a:solidFill>
                  <a:schemeClr val="tx1"/>
                </a:solidFill>
              </a:rPr>
              <a:t> </a:t>
            </a:r>
            <a:r>
              <a:rPr lang="it-IT" sz="900" b="1" i="1" dirty="0" err="1">
                <a:solidFill>
                  <a:schemeClr val="tx1"/>
                </a:solidFill>
              </a:rPr>
              <a:t>revision</a:t>
            </a:r>
            <a:r>
              <a:rPr lang="it-IT" sz="900" b="1" i="1" dirty="0">
                <a:solidFill>
                  <a:schemeClr val="tx1"/>
                </a:solidFill>
              </a:rPr>
              <a:t>.</a:t>
            </a:r>
            <a:endParaRPr lang="it-IT" sz="900" dirty="0">
              <a:solidFill>
                <a:srgbClr val="000000"/>
              </a:solidFill>
              <a:latin typeface="-webkit-standard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27731308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5720" y="724228"/>
            <a:ext cx="4526280" cy="3227514"/>
          </a:xfrm>
        </p:spPr>
        <p:txBody>
          <a:bodyPr/>
          <a:lstStyle/>
          <a:p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7B122-7D4E-7CFD-9202-086E1827FD90}"/>
              </a:ext>
            </a:extLst>
          </p:cNvPr>
          <p:cNvSpPr txBox="1">
            <a:spLocks/>
          </p:cNvSpPr>
          <p:nvPr/>
        </p:nvSpPr>
        <p:spPr>
          <a:xfrm>
            <a:off x="1981200" y="446550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dirty="0" err="1">
                <a:solidFill>
                  <a:srgbClr val="FF0000"/>
                </a:solidFill>
              </a:rPr>
              <a:t>Outcomes</a:t>
            </a:r>
            <a:r>
              <a:rPr lang="it-IT" dirty="0">
                <a:solidFill>
                  <a:srgbClr val="FF0000"/>
                </a:solidFill>
              </a:rPr>
              <a:t> principali considerati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D5964-38C3-30E3-C569-DF4506CE032E}"/>
              </a:ext>
            </a:extLst>
          </p:cNvPr>
          <p:cNvSpPr txBox="1">
            <a:spLocks/>
          </p:cNvSpPr>
          <p:nvPr/>
        </p:nvSpPr>
        <p:spPr>
          <a:xfrm>
            <a:off x="707985" y="1766991"/>
            <a:ext cx="10776030" cy="4525963"/>
          </a:xfrm>
          <a:prstGeom prst="rect">
            <a:avLst/>
          </a:prstGeom>
        </p:spPr>
        <p:txBody>
          <a:bodyPr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 sz="1800"/>
            </a:pPr>
            <a:r>
              <a:rPr lang="it-IT" sz="3400" b="1" dirty="0"/>
              <a:t>Perdita di peso: % EWL  e % TWL 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 sz="1800"/>
            </a:pPr>
            <a:endParaRPr lang="it-IT" sz="3400" b="1" dirty="0"/>
          </a:p>
          <a:p>
            <a:pPr>
              <a:spcBef>
                <a:spcPts val="0"/>
              </a:spcBef>
              <a:spcAft>
                <a:spcPts val="0"/>
              </a:spcAft>
              <a:defRPr sz="1800"/>
            </a:pPr>
            <a:r>
              <a:rPr lang="it-IT" sz="3400" b="1" dirty="0"/>
              <a:t>Nuovo o peggioramento di GERD / esofagite / esofago di Barrett;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 sz="1800"/>
            </a:pPr>
            <a:endParaRPr lang="it-IT" sz="3400" b="1" dirty="0"/>
          </a:p>
          <a:p>
            <a:pPr>
              <a:spcBef>
                <a:spcPts val="0"/>
              </a:spcBef>
              <a:spcAft>
                <a:spcPts val="0"/>
              </a:spcAft>
              <a:defRPr sz="1800"/>
            </a:pPr>
            <a:r>
              <a:rPr lang="it-IT" sz="3400" b="1" dirty="0"/>
              <a:t>Complicanze: leak gastrico, sanguinamento, stenosi.</a:t>
            </a:r>
          </a:p>
          <a:p>
            <a:pPr marL="0" indent="0">
              <a:buFont typeface="Wingdings" panose="05000000000000000000" pitchFamily="2" charset="2"/>
              <a:buNone/>
              <a:defRPr sz="1800"/>
            </a:pPr>
            <a:endParaRPr lang="it-IT" sz="3000" dirty="0"/>
          </a:p>
        </p:txBody>
      </p:sp>
    </p:spTree>
    <p:extLst>
      <p:ext uri="{BB962C8B-B14F-4D97-AF65-F5344CB8AC3E}">
        <p14:creationId xmlns:p14="http://schemas.microsoft.com/office/powerpoint/2010/main" val="2846729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7B122-7D4E-7CFD-9202-086E1827FD90}"/>
              </a:ext>
            </a:extLst>
          </p:cNvPr>
          <p:cNvSpPr txBox="1">
            <a:spLocks/>
          </p:cNvSpPr>
          <p:nvPr/>
        </p:nvSpPr>
        <p:spPr>
          <a:xfrm>
            <a:off x="2312074" y="2697957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>
                <a:solidFill>
                  <a:srgbClr val="FF0000"/>
                </a:solidFill>
              </a:rPr>
              <a:t>Varianti tecniche analizzate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D5964-38C3-30E3-C569-DF4506CE032E}"/>
              </a:ext>
            </a:extLst>
          </p:cNvPr>
          <p:cNvSpPr txBox="1">
            <a:spLocks/>
          </p:cNvSpPr>
          <p:nvPr/>
        </p:nvSpPr>
        <p:spPr>
          <a:xfrm>
            <a:off x="1038859" y="1577976"/>
            <a:ext cx="10776030" cy="4525963"/>
          </a:xfrm>
          <a:prstGeom prst="rect">
            <a:avLst/>
          </a:prstGeom>
        </p:spPr>
        <p:txBody>
          <a:bodyPr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  <a:defRPr sz="1800"/>
            </a:pPr>
            <a:endParaRPr lang="it-IT" sz="3000"/>
          </a:p>
        </p:txBody>
      </p:sp>
    </p:spTree>
    <p:extLst>
      <p:ext uri="{BB962C8B-B14F-4D97-AF65-F5344CB8AC3E}">
        <p14:creationId xmlns:p14="http://schemas.microsoft.com/office/powerpoint/2010/main" val="535331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7B122-7D4E-7CFD-9202-086E1827FD90}"/>
              </a:ext>
            </a:extLst>
          </p:cNvPr>
          <p:cNvSpPr txBox="1">
            <a:spLocks/>
          </p:cNvSpPr>
          <p:nvPr/>
        </p:nvSpPr>
        <p:spPr>
          <a:xfrm>
            <a:off x="2301564" y="256300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>
                <a:solidFill>
                  <a:srgbClr val="FF0000"/>
                </a:solidFill>
              </a:rPr>
              <a:t>Accesso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D5964-38C3-30E3-C569-DF4506CE032E}"/>
              </a:ext>
            </a:extLst>
          </p:cNvPr>
          <p:cNvSpPr txBox="1">
            <a:spLocks/>
          </p:cNvSpPr>
          <p:nvPr/>
        </p:nvSpPr>
        <p:spPr>
          <a:xfrm>
            <a:off x="233422" y="941044"/>
            <a:ext cx="11179215" cy="4525963"/>
          </a:xfrm>
          <a:prstGeom prst="rect">
            <a:avLst/>
          </a:prstGeom>
        </p:spPr>
        <p:txBody>
          <a:bodyPr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tabLst>
                <a:tab pos="457200" algn="l"/>
              </a:tabLst>
            </a:pPr>
            <a:r>
              <a:rPr lang="it-IT" sz="34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LSG laparoscopica </a:t>
            </a:r>
            <a:r>
              <a:rPr lang="it-IT" sz="3400" b="1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multiport</a:t>
            </a:r>
            <a:r>
              <a:rPr lang="it-IT" sz="34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(standard)</a:t>
            </a: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it-IT" sz="34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Pro: </a:t>
            </a:r>
            <a:r>
              <a:rPr lang="it-IT" sz="3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Minimamente invasiva, ampia letteratura, tempi operatori brevi rispetto a robotica.</a:t>
            </a: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it-IT" sz="34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Contro: </a:t>
            </a:r>
            <a:r>
              <a:rPr lang="it-IT" sz="3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Rischio di sanguinamento e leak legato a </a:t>
            </a:r>
            <a:r>
              <a:rPr lang="it-IT" sz="340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staple</a:t>
            </a:r>
            <a:r>
              <a:rPr lang="it-IT" sz="3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line e calibrazione.</a:t>
            </a: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it-IT" sz="34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Evidenza: </a:t>
            </a:r>
            <a:r>
              <a:rPr lang="it-IT" sz="3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Leak ~1–3% nelle casistiche maggiori; %TWL a 5 anni ~20–25%. </a:t>
            </a:r>
          </a:p>
          <a:p>
            <a:pPr marL="556260" indent="0">
              <a:lnSpc>
                <a:spcPct val="107000"/>
              </a:lnSpc>
              <a:spcBef>
                <a:spcPts val="1200"/>
              </a:spcBef>
              <a:buNone/>
            </a:pPr>
            <a:endParaRPr lang="it-IT" sz="600" b="1" i="1" ker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56260" indent="0">
              <a:lnSpc>
                <a:spcPct val="107000"/>
              </a:lnSpc>
              <a:spcBef>
                <a:spcPts val="1200"/>
              </a:spcBef>
              <a:buNone/>
            </a:pPr>
            <a:r>
              <a:rPr lang="it-IT" sz="1600" b="1" i="1" ker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it-IT" sz="1600" b="1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ong-</a:t>
            </a:r>
            <a:r>
              <a:rPr lang="it-IT" sz="1600" b="1" i="1" kern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term</a:t>
            </a:r>
            <a:r>
              <a:rPr lang="it-IT" sz="1600" b="1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b="1" i="1" kern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effect</a:t>
            </a:r>
            <a:r>
              <a:rPr lang="it-IT" sz="1600" b="1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sleeve </a:t>
            </a:r>
            <a:r>
              <a:rPr lang="it-IT" sz="1600" b="1" i="1" kern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gastrectomy</a:t>
            </a:r>
            <a:r>
              <a:rPr lang="it-IT" sz="1600" b="1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vs Roux-en-Y </a:t>
            </a:r>
            <a:r>
              <a:rPr lang="it-IT" sz="1600" b="1" i="1" kern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gastric</a:t>
            </a:r>
            <a:r>
              <a:rPr lang="it-IT" sz="1600" b="1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bypass in people living with severe </a:t>
            </a:r>
            <a:r>
              <a:rPr lang="it-IT" sz="1600" b="1" i="1" kern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obesity</a:t>
            </a:r>
            <a:r>
              <a:rPr lang="it-IT" sz="1600" b="1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 </a:t>
            </a:r>
            <a:r>
              <a:rPr lang="it-IT" sz="1600" b="1" i="1" kern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phase</a:t>
            </a:r>
            <a:r>
              <a:rPr lang="it-IT" sz="1600" b="1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III </a:t>
            </a:r>
            <a:r>
              <a:rPr lang="it-IT" sz="1600" b="1" i="1" kern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multicentre</a:t>
            </a:r>
            <a:r>
              <a:rPr lang="it-IT" sz="1600" b="1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b="1" i="1" kern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randomised</a:t>
            </a:r>
            <a:r>
              <a:rPr lang="it-IT" sz="1600" b="1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b="1" i="1" kern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controlled</a:t>
            </a:r>
            <a:r>
              <a:rPr lang="it-IT" sz="1600" b="1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trial (</a:t>
            </a:r>
            <a:r>
              <a:rPr lang="it-IT" sz="1600" b="1" i="1" kern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SleeveBypass</a:t>
            </a:r>
            <a:r>
              <a:rPr lang="it-IT" sz="1600" b="1" i="1" ker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it-IT" sz="1600" b="1" kern="0">
                <a:solidFill>
                  <a:schemeClr val="tx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b="1" i="1" u="none" strike="noStrike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 Ulas </a:t>
            </a:r>
            <a:r>
              <a:rPr lang="it-IT" sz="1600" b="1" i="1" u="none" strike="noStrike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Biter</a:t>
            </a:r>
            <a:r>
              <a:rPr lang="it-IT" sz="1600" b="1" i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a,b,j</a:t>
            </a:r>
            <a:r>
              <a:rPr lang="it-IT" sz="1600" b="1" i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et al. The Lancet </a:t>
            </a:r>
            <a:r>
              <a:rPr lang="it-IT" sz="1600" b="1" i="1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Articles</a:t>
            </a:r>
            <a:r>
              <a:rPr lang="it-IT" sz="1600" b="1" i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b="1" i="1" u="none" strike="noStrike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Volume 38</a:t>
            </a:r>
            <a:r>
              <a:rPr lang="it-IT" sz="1600" b="1" i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100836 March 2024 Open access</a:t>
            </a:r>
            <a:endParaRPr lang="it-IT" sz="1600" b="1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Wingdings" panose="05000000000000000000" pitchFamily="2" charset="2"/>
              <a:buNone/>
              <a:defRPr sz="1800"/>
            </a:pPr>
            <a:endParaRPr lang="it-IT" sz="3000"/>
          </a:p>
        </p:txBody>
      </p:sp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D5964-38C3-30E3-C569-DF4506CE032E}"/>
              </a:ext>
            </a:extLst>
          </p:cNvPr>
          <p:cNvSpPr txBox="1">
            <a:spLocks/>
          </p:cNvSpPr>
          <p:nvPr/>
        </p:nvSpPr>
        <p:spPr>
          <a:xfrm>
            <a:off x="160638" y="425675"/>
            <a:ext cx="11870724" cy="4525963"/>
          </a:xfrm>
          <a:prstGeom prst="rect">
            <a:avLst/>
          </a:prstGeom>
        </p:spPr>
        <p:txBody>
          <a:bodyPr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tabLst>
                <a:tab pos="457200" algn="l"/>
              </a:tabLst>
            </a:pPr>
            <a:r>
              <a:rPr lang="it-IT" sz="34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LSG robotica-assistita</a:t>
            </a: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it-IT" sz="34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Pro: </a:t>
            </a:r>
            <a:r>
              <a:rPr lang="it-IT" sz="3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Maggiore precisione/stabilità nei punti, utile in casi complessi o revisionali.</a:t>
            </a: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it-IT" sz="34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Contro: </a:t>
            </a:r>
            <a:r>
              <a:rPr lang="it-IT" sz="3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Tempi operatori più lunghi, costo maggiore; alcuni studi mostrano complicanze uguali o leggermente superiori.</a:t>
            </a: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it-IT" sz="34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Evidenza: </a:t>
            </a:r>
            <a:r>
              <a:rPr lang="it-IT" sz="3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Meta-analisi 2024 tempi operatori aumentati; complicanze complessive simili o leggermente maggiori; vantaggio clinico netto non dimostrato</a:t>
            </a:r>
          </a:p>
          <a:p>
            <a:pPr marL="673608" lvl="1" indent="0">
              <a:lnSpc>
                <a:spcPct val="107000"/>
              </a:lnSpc>
              <a:buNone/>
            </a:pPr>
            <a:endParaRPr lang="it-IT" sz="1600" b="1" i="1" ker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73608" lvl="1" indent="0">
              <a:lnSpc>
                <a:spcPct val="107000"/>
              </a:lnSpc>
              <a:buNone/>
            </a:pPr>
            <a:endParaRPr lang="it-IT" sz="1200" b="1" i="1" ker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3608" lvl="1" indent="0">
              <a:lnSpc>
                <a:spcPct val="107000"/>
              </a:lnSpc>
              <a:buNone/>
            </a:pPr>
            <a:r>
              <a:rPr lang="it-IT" sz="1600" b="1" i="1" kern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Comparing</a:t>
            </a:r>
            <a:r>
              <a:rPr lang="it-IT" sz="1600" b="1" i="1" ker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sz="1600" b="1" i="1" kern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Efficacy</a:t>
            </a:r>
            <a:r>
              <a:rPr lang="it-IT" sz="1600" b="1" i="1" ker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sz="1600" b="1" i="1" kern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Robotic</a:t>
            </a:r>
            <a:r>
              <a:rPr lang="it-IT" sz="1600" b="1" i="1" kern="0">
                <a:latin typeface="Times New Roman" panose="02020603050405020304" pitchFamily="18" charset="0"/>
                <a:cs typeface="Times New Roman" panose="02020603050405020304" pitchFamily="18" charset="0"/>
              </a:rPr>
              <a:t> Versus </a:t>
            </a:r>
            <a:r>
              <a:rPr lang="it-IT" sz="1600" b="1" i="1" kern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Laparoscopic</a:t>
            </a:r>
            <a:r>
              <a:rPr lang="it-IT" sz="1600" b="1" i="1" kern="0">
                <a:latin typeface="Times New Roman" panose="02020603050405020304" pitchFamily="18" charset="0"/>
                <a:cs typeface="Times New Roman" panose="02020603050405020304" pitchFamily="18" charset="0"/>
              </a:rPr>
              <a:t> Sleeve </a:t>
            </a:r>
            <a:r>
              <a:rPr lang="it-IT" sz="1600" b="1" i="1" kern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Gastrectomy</a:t>
            </a:r>
            <a:r>
              <a:rPr lang="it-IT" sz="1600" b="1" i="1" kern="0">
                <a:latin typeface="Times New Roman" panose="02020603050405020304" pitchFamily="18" charset="0"/>
                <a:cs typeface="Times New Roman" panose="02020603050405020304" pitchFamily="18" charset="0"/>
              </a:rPr>
              <a:t>: A </a:t>
            </a:r>
            <a:r>
              <a:rPr lang="it-IT" sz="1600" b="1" i="1" kern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Systematic</a:t>
            </a:r>
            <a:r>
              <a:rPr lang="it-IT" sz="1600" b="1" i="1" kern="0">
                <a:latin typeface="Times New Roman" panose="02020603050405020304" pitchFamily="18" charset="0"/>
                <a:cs typeface="Times New Roman" panose="02020603050405020304" pitchFamily="18" charset="0"/>
              </a:rPr>
              <a:t> Review and Meta-Analysis</a:t>
            </a:r>
          </a:p>
          <a:p>
            <a:pPr marL="673608" lvl="1" indent="0">
              <a:lnSpc>
                <a:spcPct val="107000"/>
              </a:lnSpc>
              <a:buNone/>
            </a:pPr>
            <a:r>
              <a:rPr lang="it-IT" sz="1600" b="1" i="1" kern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Shuai Zhao</a:t>
            </a:r>
            <a:r>
              <a:rPr lang="it-IT" sz="1600" b="1" i="1" ker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sz="1600" b="1" i="1" kern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Clinical Teaching Hospital of Medical School, Northern Jiangsu People's Hospital, Nanjing University, Yangzhou, China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r>
              <a:rPr lang="it-IT" sz="1600" b="1" i="1" kern="0">
                <a:latin typeface="Times New Roman" panose="02020603050405020304" pitchFamily="18" charset="0"/>
                <a:cs typeface="Times New Roman" panose="02020603050405020304" pitchFamily="18" charset="0"/>
              </a:rPr>
              <a:t> et Al. </a:t>
            </a:r>
            <a:r>
              <a:rPr lang="it-IT" sz="1600" b="1" i="1" kern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Obes</a:t>
            </a:r>
            <a:r>
              <a:rPr lang="it-IT" sz="1600" b="1" i="1" ker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b="1" i="1" kern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Surg</a:t>
            </a:r>
            <a:r>
              <a:rPr lang="it-IT" sz="1600" b="1" i="1" kern="0">
                <a:latin typeface="Times New Roman" panose="02020603050405020304" pitchFamily="18" charset="0"/>
                <a:cs typeface="Times New Roman" panose="02020603050405020304" pitchFamily="18" charset="0"/>
              </a:rPr>
              <a:t>. 2024 Sep;34(9):3493-3505.  </a:t>
            </a:r>
            <a:r>
              <a:rPr lang="it-IT" sz="1600" b="1" i="1" kern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it-IT" sz="1600" b="1" i="1" kern="0">
                <a:latin typeface="Times New Roman" panose="02020603050405020304" pitchFamily="18" charset="0"/>
                <a:cs typeface="Times New Roman" panose="02020603050405020304" pitchFamily="18" charset="0"/>
              </a:rPr>
              <a:t>: 10.1007/s11695-024-07413-z. </a:t>
            </a:r>
            <a:r>
              <a:rPr lang="it-IT" sz="1600" b="1" i="1" kern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Epub</a:t>
            </a:r>
            <a:r>
              <a:rPr lang="it-IT" sz="1600" b="1" i="1" kern="0">
                <a:latin typeface="Times New Roman" panose="02020603050405020304" pitchFamily="18" charset="0"/>
                <a:cs typeface="Times New Roman" panose="02020603050405020304" pitchFamily="18" charset="0"/>
              </a:rPr>
              <a:t> 2024 Jul 23.</a:t>
            </a:r>
          </a:p>
          <a:p>
            <a:pPr marL="0" indent="0">
              <a:buFont typeface="Wingdings" panose="05000000000000000000" pitchFamily="2" charset="2"/>
              <a:buNone/>
              <a:defRPr sz="1800"/>
            </a:pPr>
            <a:endParaRPr lang="it-IT" sz="3000"/>
          </a:p>
        </p:txBody>
      </p:sp>
    </p:spTree>
    <p:extLst>
      <p:ext uri="{BB962C8B-B14F-4D97-AF65-F5344CB8AC3E}">
        <p14:creationId xmlns:p14="http://schemas.microsoft.com/office/powerpoint/2010/main" val="1924482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D5964-38C3-30E3-C569-DF4506CE032E}"/>
              </a:ext>
            </a:extLst>
          </p:cNvPr>
          <p:cNvSpPr txBox="1">
            <a:spLocks/>
          </p:cNvSpPr>
          <p:nvPr/>
        </p:nvSpPr>
        <p:spPr>
          <a:xfrm>
            <a:off x="160638" y="425676"/>
            <a:ext cx="11870724" cy="4525963"/>
          </a:xfrm>
          <a:prstGeom prst="rect">
            <a:avLst/>
          </a:prstGeom>
        </p:spPr>
        <p:txBody>
          <a:bodyPr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tabLst>
                <a:tab pos="457200" algn="l"/>
              </a:tabLst>
            </a:pPr>
            <a:r>
              <a:rPr lang="it-IT" sz="34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LSG Single-</a:t>
            </a:r>
            <a:r>
              <a:rPr lang="it-IT" sz="3400" b="1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incision</a:t>
            </a:r>
            <a:r>
              <a:rPr lang="it-IT" sz="34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/ </a:t>
            </a:r>
            <a:r>
              <a:rPr lang="it-IT" sz="3400" b="1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reduced</a:t>
            </a:r>
            <a:r>
              <a:rPr lang="it-IT" sz="34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-port (SILSG / RPSG)</a:t>
            </a: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it-IT" sz="34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</a:t>
            </a:r>
            <a:r>
              <a:rPr lang="it-IT" sz="3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Migliore soddisfazione estetica, possibile minor dolore post-operatorio per il paziente.</a:t>
            </a: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it-IT" sz="34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Contro: </a:t>
            </a:r>
            <a:r>
              <a:rPr lang="it-IT" sz="3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Tecnica più sfidante; evidenza limitata soprattutto su follow-up molto lungo.</a:t>
            </a: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it-IT" sz="34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Evidenza</a:t>
            </a:r>
            <a:r>
              <a:rPr lang="it-IT" sz="3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it-IT" sz="34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it-IT" sz="3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tudi osservazionali e revisioni mostrano perdita di peso e complicanze comparabili al multi-port; soddisfazione estetica aumentata per il paziente.</a:t>
            </a:r>
          </a:p>
          <a:p>
            <a:pPr marL="457200" lvl="1" indent="0">
              <a:buSzPts val="1000"/>
              <a:buNone/>
              <a:tabLst>
                <a:tab pos="914400" algn="l"/>
              </a:tabLst>
            </a:pPr>
            <a:endParaRPr lang="it-IT" sz="120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it-IT" sz="1600" b="1" i="1" ker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3108" lvl="3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1600" b="1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Single </a:t>
            </a:r>
            <a:r>
              <a:rPr lang="it-IT" sz="1600" b="1" i="1" kern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Incision</a:t>
            </a:r>
            <a:r>
              <a:rPr lang="it-IT" sz="1600" b="1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Versus </a:t>
            </a:r>
            <a:r>
              <a:rPr lang="it-IT" sz="1600" b="1" i="1" kern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Conventional</a:t>
            </a:r>
            <a:r>
              <a:rPr lang="it-IT" sz="1600" b="1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b="1" i="1" kern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Multiport</a:t>
            </a:r>
            <a:r>
              <a:rPr lang="it-IT" sz="1600" b="1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b="1" i="1" kern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Laparoscopic</a:t>
            </a:r>
            <a:r>
              <a:rPr lang="it-IT" sz="1600" b="1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Sleeve </a:t>
            </a:r>
            <a:r>
              <a:rPr lang="it-IT" sz="1600" b="1" i="1" kern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Gastrectomy</a:t>
            </a:r>
            <a:r>
              <a:rPr lang="it-IT" sz="1600" b="1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Meta-Analysis and </a:t>
            </a:r>
            <a:r>
              <a:rPr lang="it-IT" sz="1600" b="1" i="1" kern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Systematic</a:t>
            </a:r>
            <a:r>
              <a:rPr lang="it-IT" sz="1600" b="1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Review</a:t>
            </a:r>
            <a:endParaRPr lang="it-IT" sz="1600" b="1" ker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3108" lvl="3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1600" b="1" i="1" strike="noStrike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Karim Ataya</a:t>
            </a:r>
            <a:r>
              <a:rPr lang="it-IT" sz="1600" b="1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et Al. </a:t>
            </a:r>
            <a:r>
              <a:rPr lang="it-IT" sz="1600" b="1" i="1" kern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Cureus</a:t>
            </a:r>
            <a:r>
              <a:rPr lang="it-IT" sz="1600" b="1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2023 </a:t>
            </a:r>
            <a:r>
              <a:rPr lang="it-IT" sz="1600" b="1" i="1" kern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Oct</a:t>
            </a:r>
            <a:r>
              <a:rPr lang="it-IT" sz="1600" b="1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13;15(10):e46956. </a:t>
            </a:r>
            <a:r>
              <a:rPr lang="it-IT" sz="1600" b="1" i="1" kern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it-IT" sz="1600" b="1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it-IT" sz="1600" b="1" i="1" u="none" strike="noStrike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10.7759/cureus.46956</a:t>
            </a:r>
            <a:endParaRPr lang="it-IT" sz="1600" b="1" ker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3608" lvl="1" indent="0">
              <a:lnSpc>
                <a:spcPct val="107000"/>
              </a:lnSpc>
              <a:spcBef>
                <a:spcPts val="1200"/>
              </a:spcBef>
              <a:buNone/>
            </a:pPr>
            <a:endParaRPr lang="it-IT" sz="1000" b="1" kern="0"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" panose="05000000000000000000" pitchFamily="2" charset="2"/>
              <a:buNone/>
              <a:defRPr sz="1800"/>
            </a:pPr>
            <a:endParaRPr lang="it-IT" sz="3000"/>
          </a:p>
        </p:txBody>
      </p:sp>
    </p:spTree>
    <p:extLst>
      <p:ext uri="{BB962C8B-B14F-4D97-AF65-F5344CB8AC3E}">
        <p14:creationId xmlns:p14="http://schemas.microsoft.com/office/powerpoint/2010/main" val="374567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D5964-38C3-30E3-C569-DF4506CE032E}"/>
              </a:ext>
            </a:extLst>
          </p:cNvPr>
          <p:cNvSpPr txBox="1">
            <a:spLocks/>
          </p:cNvSpPr>
          <p:nvPr/>
        </p:nvSpPr>
        <p:spPr>
          <a:xfrm>
            <a:off x="160638" y="425676"/>
            <a:ext cx="11870724" cy="4525963"/>
          </a:xfrm>
          <a:prstGeom prst="rect">
            <a:avLst/>
          </a:prstGeom>
        </p:spPr>
        <p:txBody>
          <a:bodyPr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tabLst>
                <a:tab pos="457200" algn="l"/>
              </a:tabLst>
            </a:pPr>
            <a:r>
              <a:rPr lang="it-IT" sz="34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LSG Single-</a:t>
            </a:r>
            <a:r>
              <a:rPr lang="it-IT" sz="3400" b="1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incision</a:t>
            </a:r>
            <a:r>
              <a:rPr lang="it-IT" sz="34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/ </a:t>
            </a:r>
            <a:r>
              <a:rPr lang="it-IT" sz="3400" b="1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reduced</a:t>
            </a:r>
            <a:r>
              <a:rPr lang="it-IT" sz="34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-port (SILSG / RPSG)</a:t>
            </a: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it-IT" sz="34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</a:t>
            </a:r>
            <a:r>
              <a:rPr lang="it-IT" sz="3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Migliore soddisfazione estetica, possibile minor dolore post-operatorio per il paziente.</a:t>
            </a: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it-IT" sz="34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Contro: </a:t>
            </a:r>
            <a:r>
              <a:rPr lang="it-IT" sz="3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Tecnica più sfidante; evidenza limitata soprattutto su follow-up molto lungo.</a:t>
            </a: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it-IT" sz="3400" b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Evidenza</a:t>
            </a:r>
            <a:r>
              <a:rPr lang="it-IT" sz="3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it-IT" sz="340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it-IT" sz="34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tudi osservazionali e revisioni mostrano perdita di peso e complicanze comparabili al multi-port; soddisfazione estetica aumentata per il paziente.</a:t>
            </a:r>
          </a:p>
          <a:p>
            <a:pPr marL="457200" lvl="1" indent="0">
              <a:buSzPts val="1000"/>
              <a:buNone/>
              <a:tabLst>
                <a:tab pos="914400" algn="l"/>
              </a:tabLst>
            </a:pPr>
            <a:endParaRPr lang="it-IT" sz="120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it-IT" sz="1600" b="1" i="1" ker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3108" lvl="3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1600" b="1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Single </a:t>
            </a:r>
            <a:r>
              <a:rPr lang="it-IT" sz="1600" b="1" i="1" kern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Incision</a:t>
            </a:r>
            <a:r>
              <a:rPr lang="it-IT" sz="1600" b="1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Versus </a:t>
            </a:r>
            <a:r>
              <a:rPr lang="it-IT" sz="1600" b="1" i="1" kern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Conventional</a:t>
            </a:r>
            <a:r>
              <a:rPr lang="it-IT" sz="1600" b="1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b="1" i="1" kern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Multiport</a:t>
            </a:r>
            <a:r>
              <a:rPr lang="it-IT" sz="1600" b="1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b="1" i="1" kern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Laparoscopic</a:t>
            </a:r>
            <a:r>
              <a:rPr lang="it-IT" sz="1600" b="1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Sleeve </a:t>
            </a:r>
            <a:r>
              <a:rPr lang="it-IT" sz="1600" b="1" i="1" kern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Gastrectomy</a:t>
            </a:r>
            <a:r>
              <a:rPr lang="it-IT" sz="1600" b="1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Meta-Analysis and </a:t>
            </a:r>
            <a:r>
              <a:rPr lang="it-IT" sz="1600" b="1" i="1" kern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Systematic</a:t>
            </a:r>
            <a:r>
              <a:rPr lang="it-IT" sz="1600" b="1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Review</a:t>
            </a:r>
            <a:endParaRPr lang="it-IT" sz="1600" b="1" ker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3108" lvl="3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it-IT" sz="1600" b="1" i="1" strike="noStrike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Karim Ataya</a:t>
            </a:r>
            <a:r>
              <a:rPr lang="it-IT" sz="1600" b="1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et Al. </a:t>
            </a:r>
            <a:r>
              <a:rPr lang="it-IT" sz="1600" b="1" i="1" kern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Cureus</a:t>
            </a:r>
            <a:r>
              <a:rPr lang="it-IT" sz="1600" b="1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2023 </a:t>
            </a:r>
            <a:r>
              <a:rPr lang="it-IT" sz="1600" b="1" i="1" kern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Oct</a:t>
            </a:r>
            <a:r>
              <a:rPr lang="it-IT" sz="1600" b="1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13;15(10):e46956. </a:t>
            </a:r>
            <a:r>
              <a:rPr lang="it-IT" sz="1600" b="1" i="1" kern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it-IT" sz="1600" b="1" i="1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it-IT" sz="1600" b="1" i="1" u="none" strike="noStrike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10.7759/cureus.46956</a:t>
            </a:r>
            <a:endParaRPr lang="it-IT" sz="1600" b="1" ker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3608" lvl="1" indent="0">
              <a:lnSpc>
                <a:spcPct val="107000"/>
              </a:lnSpc>
              <a:spcBef>
                <a:spcPts val="1200"/>
              </a:spcBef>
              <a:buNone/>
            </a:pPr>
            <a:endParaRPr lang="it-IT" sz="1000" b="1" kern="0"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" panose="05000000000000000000" pitchFamily="2" charset="2"/>
              <a:buNone/>
              <a:defRPr sz="1800"/>
            </a:pPr>
            <a:endParaRPr lang="it-IT" sz="3000"/>
          </a:p>
        </p:txBody>
      </p:sp>
    </p:spTree>
    <p:extLst>
      <p:ext uri="{BB962C8B-B14F-4D97-AF65-F5344CB8AC3E}">
        <p14:creationId xmlns:p14="http://schemas.microsoft.com/office/powerpoint/2010/main" val="506870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7B122-7D4E-7CFD-9202-086E1827FD90}"/>
              </a:ext>
            </a:extLst>
          </p:cNvPr>
          <p:cNvSpPr txBox="1">
            <a:spLocks/>
          </p:cNvSpPr>
          <p:nvPr/>
        </p:nvSpPr>
        <p:spPr>
          <a:xfrm>
            <a:off x="-1" y="256300"/>
            <a:ext cx="11412637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 indent="0">
              <a:buNone/>
              <a:tabLst>
                <a:tab pos="457200" algn="l"/>
              </a:tabLst>
            </a:pPr>
            <a:r>
              <a:rPr lang="it-IT" sz="3600" b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Dimensione </a:t>
            </a:r>
            <a:r>
              <a:rPr lang="it-IT" sz="3600" b="1" err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bougie</a:t>
            </a:r>
            <a:r>
              <a:rPr lang="it-IT" sz="3600" b="1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(calibrazione): &lt;36Fr vs 36–40Fr vs &gt;40Fr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D5964-38C3-30E3-C569-DF4506CE032E}"/>
              </a:ext>
            </a:extLst>
          </p:cNvPr>
          <p:cNvSpPr txBox="1">
            <a:spLocks/>
          </p:cNvSpPr>
          <p:nvPr/>
        </p:nvSpPr>
        <p:spPr>
          <a:xfrm>
            <a:off x="233421" y="827800"/>
            <a:ext cx="11179215" cy="4525963"/>
          </a:xfrm>
          <a:prstGeom prst="rect">
            <a:avLst/>
          </a:prstGeom>
        </p:spPr>
        <p:txBody>
          <a:bodyPr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it-IT" sz="2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Pro:</a:t>
            </a:r>
          </a:p>
          <a:p>
            <a:pPr marL="483108" lvl="3" indent="0" defTabSz="457200">
              <a:buNone/>
              <a:tabLst>
                <a:tab pos="457200" algn="l"/>
              </a:tabLst>
            </a:pPr>
            <a:r>
              <a:rPr lang="it-IT" sz="2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 36Fr → maggiore restrizione (con resezioni più prossime al piloro) e  più perdita di peso;</a:t>
            </a:r>
          </a:p>
          <a:p>
            <a:pPr marL="483108" lvl="3" indent="0" defTabSz="457200">
              <a:buNone/>
              <a:tabLst>
                <a:tab pos="457200" algn="l"/>
              </a:tabLst>
            </a:pPr>
            <a:r>
              <a:rPr lang="it-IT" sz="2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&gt; 40Fr → minor rischio di leak.</a:t>
            </a:r>
          </a:p>
          <a:p>
            <a:pPr defTabSz="457200"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it-IT" sz="2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Contro:</a:t>
            </a:r>
          </a:p>
          <a:p>
            <a:pPr marL="483108" lvl="3" indent="0" defTabSz="457200">
              <a:buNone/>
              <a:tabLst>
                <a:tab pos="457200" algn="l"/>
              </a:tabLst>
            </a:pPr>
            <a:r>
              <a:rPr lang="it-IT" sz="2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&lt; 36Fr → rischio maggiore di leak/stenosi e reflusso;</a:t>
            </a:r>
          </a:p>
          <a:p>
            <a:pPr marL="483108" lvl="3" indent="0" defTabSz="457200">
              <a:buNone/>
              <a:tabLst>
                <a:tab pos="457200" algn="l"/>
              </a:tabLst>
            </a:pPr>
            <a:r>
              <a:rPr lang="it-IT" sz="2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&gt; 40Fr → efficacia in perdita di peso ridotta.</a:t>
            </a:r>
          </a:p>
          <a:p>
            <a:pPr lvl="0" defTabSz="457200"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it-IT" sz="2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Evidenza:</a:t>
            </a:r>
          </a:p>
          <a:p>
            <a:pPr lvl="2" defTabSz="4572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sz="2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Diverse meta-analisi indicano che dimensione del </a:t>
            </a:r>
            <a:r>
              <a:rPr lang="it-IT" sz="220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bougie</a:t>
            </a:r>
            <a:r>
              <a:rPr lang="it-IT" sz="2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influisce sulla perdita di peso e sulle complicanze;</a:t>
            </a:r>
          </a:p>
          <a:p>
            <a:pPr lvl="2" defTabSz="4572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sz="2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taglio medio 36 – 40 Fr bilancia efficacia/sicurezza.</a:t>
            </a:r>
          </a:p>
          <a:p>
            <a:pPr marL="384048" lvl="2" indent="0" defTabSz="457200">
              <a:buNone/>
              <a:tabLst>
                <a:tab pos="457200" algn="l"/>
              </a:tabLst>
            </a:pPr>
            <a:endParaRPr lang="it-IT" sz="11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83108" lvl="3" indent="0" defTabSz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1000" b="1" i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Calibration</a:t>
            </a:r>
            <a:r>
              <a:rPr lang="it-IT" sz="1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000" b="1" i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Bougie</a:t>
            </a:r>
            <a:r>
              <a:rPr lang="it-IT" sz="1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Size </a:t>
            </a:r>
            <a:r>
              <a:rPr lang="it-IT" sz="1000" b="1" i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Selection</a:t>
            </a:r>
            <a:r>
              <a:rPr lang="it-IT" sz="1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Sleeve </a:t>
            </a:r>
            <a:r>
              <a:rPr lang="it-IT" sz="1000" b="1" i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Gastrectomy</a:t>
            </a:r>
            <a:r>
              <a:rPr lang="it-IT" sz="1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 </a:t>
            </a:r>
            <a:r>
              <a:rPr lang="it-IT" sz="1000" b="1" i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Systematic</a:t>
            </a:r>
            <a:r>
              <a:rPr lang="it-IT" sz="1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Review and Meta-Analysis </a:t>
            </a:r>
            <a:r>
              <a:rPr lang="it-IT" sz="1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Nozim Jumaev</a:t>
            </a:r>
            <a:r>
              <a:rPr lang="it-IT" sz="1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sz="1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Tashkent Medical Academy, Tashkent, Uzbekistan. drsurgeonmd@gmail.com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</a:t>
            </a:r>
            <a:r>
              <a:rPr lang="it-IT" sz="1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it-IT" sz="1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Oktyabr Teshaev</a:t>
            </a:r>
            <a:r>
              <a:rPr lang="it-IT" sz="1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sz="1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Tashkent Medical Academy, Tashkent, Uzbekistan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r>
              <a:rPr lang="it-IT" sz="1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it-IT" sz="1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Irina Lim</a:t>
            </a:r>
            <a:r>
              <a:rPr lang="it-IT" sz="1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sz="1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tooltip="Tashkent Medical Academy, Tashkent, Uzbekistan. irinalim98@gmail.com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</a:t>
            </a:r>
            <a:r>
              <a:rPr lang="it-IT" sz="1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it-IT" sz="1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Gayrat Kurbanov</a:t>
            </a:r>
            <a:r>
              <a:rPr lang="it-IT" sz="1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it-IT" sz="1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 tooltip="1 st clinical hospital by named Ibn Sino, Tashkent, Uzbekistan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</a:t>
            </a:r>
            <a:r>
              <a:rPr lang="it-IT" sz="1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000" b="1" i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Obes</a:t>
            </a:r>
            <a:r>
              <a:rPr lang="it-IT" sz="1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000" b="1" i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Surg</a:t>
            </a:r>
            <a:r>
              <a:rPr lang="it-IT" sz="1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2025 Aug;35(8):3221-3227.  </a:t>
            </a:r>
            <a:r>
              <a:rPr lang="it-IT" sz="1000" b="1" i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it-IT" sz="1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10.1007/s11695-025-08013-1. </a:t>
            </a:r>
            <a:r>
              <a:rPr lang="it-IT" sz="1000" b="1" i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Epub</a:t>
            </a:r>
            <a:r>
              <a:rPr lang="it-IT" sz="1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2025 </a:t>
            </a:r>
            <a:r>
              <a:rPr lang="it-IT" sz="1000" b="1" i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</a:t>
            </a:r>
            <a:r>
              <a:rPr lang="it-IT" sz="1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21.</a:t>
            </a:r>
          </a:p>
          <a:p>
            <a:pPr marL="483108" lvl="3" indent="0" defTabSz="457200">
              <a:buNone/>
            </a:pPr>
            <a:r>
              <a:rPr lang="it-IT" sz="1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impact of the </a:t>
            </a:r>
            <a:r>
              <a:rPr lang="it-IT" sz="1000" b="1" i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bougie</a:t>
            </a:r>
            <a:r>
              <a:rPr lang="it-IT" sz="1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size and the </a:t>
            </a:r>
            <a:r>
              <a:rPr lang="it-IT" sz="1000" b="1" i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extent</a:t>
            </a:r>
            <a:r>
              <a:rPr lang="it-IT" sz="1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sz="1000" b="1" i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antral</a:t>
            </a:r>
            <a:r>
              <a:rPr lang="it-IT" sz="1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000" b="1" i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resection</a:t>
            </a:r>
            <a:r>
              <a:rPr lang="it-IT" sz="1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weight-</a:t>
            </a:r>
            <a:r>
              <a:rPr lang="it-IT" sz="1000" b="1" i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loss</a:t>
            </a:r>
            <a:r>
              <a:rPr lang="it-IT" sz="1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sz="1000" b="1" i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postoperative</a:t>
            </a:r>
            <a:r>
              <a:rPr lang="it-IT" sz="1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000" b="1" i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complications</a:t>
            </a:r>
            <a:r>
              <a:rPr lang="it-IT" sz="1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following sleeve </a:t>
            </a:r>
            <a:r>
              <a:rPr lang="it-IT" sz="1000" b="1" i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gastrectomy</a:t>
            </a:r>
            <a:r>
              <a:rPr lang="it-IT" sz="1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sz="1000" b="1" i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it-IT" sz="1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from the </a:t>
            </a:r>
            <a:r>
              <a:rPr lang="it-IT" sz="1000" b="1" i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Scandinavian</a:t>
            </a:r>
            <a:r>
              <a:rPr lang="it-IT" sz="1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000" b="1" i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Obesity</a:t>
            </a:r>
            <a:r>
              <a:rPr lang="it-IT" sz="1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Surgery </a:t>
            </a:r>
            <a:r>
              <a:rPr lang="it-IT" sz="1000" b="1" i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Registry</a:t>
            </a:r>
            <a:endParaRPr lang="it-IT" sz="10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3108" lvl="3" indent="0" defTabSz="457200">
              <a:buNone/>
            </a:pPr>
            <a:r>
              <a:rPr lang="it-IT" sz="1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Saif Al-</a:t>
            </a:r>
            <a:r>
              <a:rPr lang="it-IT" sz="1000" b="1" i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Tai</a:t>
            </a:r>
            <a:r>
              <a:rPr lang="it-IT" sz="1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M.D. a b, Stephan </a:t>
            </a:r>
            <a:r>
              <a:rPr lang="it-IT" sz="1000" b="1" i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Axer</a:t>
            </a:r>
            <a:r>
              <a:rPr lang="it-IT" sz="1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M.D., </a:t>
            </a:r>
            <a:r>
              <a:rPr lang="it-IT" sz="1000" b="1" i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Ph.D</a:t>
            </a:r>
            <a:r>
              <a:rPr lang="it-IT" sz="1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a b, Eva </a:t>
            </a:r>
            <a:r>
              <a:rPr lang="it-IT" sz="1000" b="1" i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Szabo</a:t>
            </a:r>
            <a:r>
              <a:rPr lang="it-IT" sz="1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M.D., </a:t>
            </a:r>
            <a:r>
              <a:rPr lang="it-IT" sz="1000" b="1" i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Ph.D</a:t>
            </a:r>
            <a:r>
              <a:rPr lang="it-IT" sz="1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c, </a:t>
            </a:r>
            <a:r>
              <a:rPr lang="it-IT" sz="1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Johan OttossonM.D., Ph.D. c</a:t>
            </a:r>
            <a:r>
              <a:rPr lang="it-IT" sz="1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it-IT" sz="1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Erik Stenberg M.D., Ph.D. </a:t>
            </a:r>
            <a:r>
              <a:rPr lang="it-IT" sz="1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Surgery for </a:t>
            </a:r>
            <a:r>
              <a:rPr lang="it-IT" sz="1000" b="1" i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obesity</a:t>
            </a:r>
            <a:r>
              <a:rPr lang="it-IT" sz="1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sz="1000" b="1" i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related</a:t>
            </a:r>
            <a:r>
              <a:rPr lang="it-IT" sz="1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000" b="1" i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diseses</a:t>
            </a:r>
            <a:r>
              <a:rPr lang="it-IT" sz="1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sz="1000" b="1" i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Feb</a:t>
            </a:r>
            <a:r>
              <a:rPr lang="it-IT" sz="1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2024.</a:t>
            </a:r>
          </a:p>
          <a:p>
            <a:pPr marL="0" indent="0">
              <a:buFont typeface="Wingdings" panose="05000000000000000000" pitchFamily="2" charset="2"/>
              <a:buNone/>
              <a:defRPr sz="1800"/>
            </a:pPr>
            <a:endParaRPr lang="it-IT" sz="3000"/>
          </a:p>
        </p:txBody>
      </p:sp>
    </p:spTree>
    <p:extLst>
      <p:ext uri="{BB962C8B-B14F-4D97-AF65-F5344CB8AC3E}">
        <p14:creationId xmlns:p14="http://schemas.microsoft.com/office/powerpoint/2010/main" val="313714240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325</TotalTime>
  <Words>3622</Words>
  <Application>Microsoft Office PowerPoint</Application>
  <PresentationFormat>Widescreen</PresentationFormat>
  <Paragraphs>248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RetrospectVTI</vt:lpstr>
      <vt:lpstr>Sleeve gastrectomy:  tecniche ed outcomes.   Letteratura a confronto.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Marta Tagliabue</cp:lastModifiedBy>
  <cp:revision>37</cp:revision>
  <dcterms:created xsi:type="dcterms:W3CDTF">2022-02-27T17:36:31Z</dcterms:created>
  <dcterms:modified xsi:type="dcterms:W3CDTF">2025-10-26T12:30:47Z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